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</p:sldMasterIdLst>
  <p:handoutMasterIdLst>
    <p:handoutMasterId r:id="rId23"/>
  </p:handoutMasterIdLst>
  <p:sldIdLst>
    <p:sldId id="259" r:id="rId3"/>
    <p:sldId id="257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7" r:id="rId20"/>
    <p:sldId id="279" r:id="rId21"/>
    <p:sldId id="276" r:id="rId22"/>
  </p:sldIdLst>
  <p:sldSz cx="9144000" cy="5143500" type="screen16x9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12" autoAdjust="0"/>
  </p:normalViewPr>
  <p:slideViewPr>
    <p:cSldViewPr>
      <p:cViewPr>
        <p:scale>
          <a:sx n="90" d="100"/>
          <a:sy n="90" d="100"/>
        </p:scale>
        <p:origin x="-1238" y="-42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3E263-8BBC-47B8-9894-E679F8D18AC6}" type="datetimeFigureOut">
              <a:rPr lang="de-AT" smtClean="0"/>
              <a:t>29.03.2017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A7886-B786-4F6C-AC22-E26F3B1EA3F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94468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1219"/>
            <a:ext cx="9141290" cy="5141062"/>
          </a:xfrm>
          <a:prstGeom prst="rect">
            <a:avLst/>
          </a:prstGeom>
        </p:spPr>
      </p:pic>
      <p:sp>
        <p:nvSpPr>
          <p:cNvPr id="8" name="Textfeld 7"/>
          <p:cNvSpPr txBox="1"/>
          <p:nvPr userDrawn="1"/>
        </p:nvSpPr>
        <p:spPr>
          <a:xfrm>
            <a:off x="467544" y="4656207"/>
            <a:ext cx="6336704" cy="52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de-DE" sz="1050" b="1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Abteilung 17 Landes- und Regionalentwicklung, </a:t>
            </a:r>
            <a:r>
              <a:rPr lang="de-DE" sz="1050" b="0" i="0" baseline="0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Referat Landesplanung und Regionalentwicklung</a:t>
            </a:r>
            <a:endParaRPr lang="de-DE" sz="1050" b="0" i="0" baseline="0" dirty="0" smtClean="0">
              <a:solidFill>
                <a:schemeClr val="tx1"/>
              </a:solidFill>
              <a:latin typeface="Arial Narrow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lang="de-DE" sz="1050" b="0" i="0" baseline="0" dirty="0" smtClean="0"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www.raumplanung.steiermark.at</a:t>
            </a:r>
            <a:endParaRPr lang="de-DE" sz="1050" b="0" i="0" dirty="0">
              <a:solidFill>
                <a:schemeClr val="tx1"/>
              </a:solidFill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8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323740" y="1347614"/>
            <a:ext cx="8496732" cy="2880320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560262"/>
            <a:ext cx="759237" cy="474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534874"/>
            <a:ext cx="2376264" cy="59406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924396"/>
            <a:ext cx="4176000" cy="2303538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3" name="Textplatzhalter 9"/>
          <p:cNvSpPr>
            <a:spLocks noGrp="1"/>
          </p:cNvSpPr>
          <p:nvPr userDrawn="1">
            <p:ph type="body" sz="quarter" idx="12"/>
          </p:nvPr>
        </p:nvSpPr>
        <p:spPr>
          <a:xfrm>
            <a:off x="323528" y="1419622"/>
            <a:ext cx="4176000" cy="50425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5" name="Textplatzhalter 4"/>
          <p:cNvSpPr>
            <a:spLocks noGrp="1"/>
          </p:cNvSpPr>
          <p:nvPr userDrawn="1">
            <p:ph type="body" sz="quarter" idx="13"/>
          </p:nvPr>
        </p:nvSpPr>
        <p:spPr>
          <a:xfrm>
            <a:off x="4662000" y="1926000"/>
            <a:ext cx="4176000" cy="2303538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6" name="Textplatzhalter 9"/>
          <p:cNvSpPr>
            <a:spLocks noGrp="1"/>
          </p:cNvSpPr>
          <p:nvPr userDrawn="1">
            <p:ph type="body" sz="quarter" idx="14"/>
          </p:nvPr>
        </p:nvSpPr>
        <p:spPr>
          <a:xfrm>
            <a:off x="4662000" y="1419622"/>
            <a:ext cx="4176000" cy="50304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95206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5" name="Textplatzhalter 4"/>
          <p:cNvSpPr>
            <a:spLocks noGrp="1"/>
          </p:cNvSpPr>
          <p:nvPr userDrawn="1">
            <p:ph type="body" sz="quarter" idx="13"/>
          </p:nvPr>
        </p:nvSpPr>
        <p:spPr>
          <a:xfrm>
            <a:off x="4662000" y="1419622"/>
            <a:ext cx="4176000" cy="2809916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20634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3" name="Bildplatzhalter 12"/>
          <p:cNvSpPr>
            <a:spLocks noGrp="1"/>
          </p:cNvSpPr>
          <p:nvPr userDrawn="1">
            <p:ph type="pic" sz="quarter" idx="11"/>
          </p:nvPr>
        </p:nvSpPr>
        <p:spPr>
          <a:xfrm>
            <a:off x="466200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04452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5" name="Diagrammplatzhalter 4"/>
          <p:cNvSpPr>
            <a:spLocks noGrp="1"/>
          </p:cNvSpPr>
          <p:nvPr userDrawn="1">
            <p:ph type="chart" sz="quarter" idx="12"/>
          </p:nvPr>
        </p:nvSpPr>
        <p:spPr>
          <a:xfrm>
            <a:off x="4662000" y="1419622"/>
            <a:ext cx="4176712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32681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1" name="Textplatzhalter 4"/>
          <p:cNvSpPr>
            <a:spLocks noGrp="1"/>
          </p:cNvSpPr>
          <p:nvPr userDrawn="1">
            <p:ph type="body" sz="quarter" idx="10"/>
          </p:nvPr>
        </p:nvSpPr>
        <p:spPr>
          <a:xfrm>
            <a:off x="322757" y="1419622"/>
            <a:ext cx="4176000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8" name="Tabellenplatzhalter 7"/>
          <p:cNvSpPr>
            <a:spLocks noGrp="1"/>
          </p:cNvSpPr>
          <p:nvPr userDrawn="1">
            <p:ph type="tbl" sz="quarter" idx="11"/>
          </p:nvPr>
        </p:nvSpPr>
        <p:spPr>
          <a:xfrm>
            <a:off x="466200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1194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12" name="Tabellenplatzhalter 6"/>
          <p:cNvSpPr>
            <a:spLocks noGrp="1"/>
          </p:cNvSpPr>
          <p:nvPr userDrawn="1">
            <p:ph type="tbl" sz="quarter" idx="11"/>
          </p:nvPr>
        </p:nvSpPr>
        <p:spPr>
          <a:xfrm>
            <a:off x="323528" y="1419622"/>
            <a:ext cx="8496944" cy="2808312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</a:lstStyle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00954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8" name="Tabellenplatzhalter 7"/>
          <p:cNvSpPr>
            <a:spLocks noGrp="1"/>
          </p:cNvSpPr>
          <p:nvPr userDrawn="1">
            <p:ph type="tbl" sz="quarter" idx="11"/>
          </p:nvPr>
        </p:nvSpPr>
        <p:spPr>
          <a:xfrm>
            <a:off x="466200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12" name="Tabellenplatzhalter 7"/>
          <p:cNvSpPr>
            <a:spLocks noGrp="1"/>
          </p:cNvSpPr>
          <p:nvPr userDrawn="1">
            <p:ph type="tbl" sz="quarter" idx="12"/>
          </p:nvPr>
        </p:nvSpPr>
        <p:spPr>
          <a:xfrm>
            <a:off x="324000" y="1419622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1968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5" name="Diagrammplatzhalter 4"/>
          <p:cNvSpPr>
            <a:spLocks noGrp="1"/>
          </p:cNvSpPr>
          <p:nvPr userDrawn="1">
            <p:ph type="chart" sz="quarter" idx="10"/>
          </p:nvPr>
        </p:nvSpPr>
        <p:spPr>
          <a:xfrm>
            <a:off x="323850" y="1419225"/>
            <a:ext cx="849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67708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Titel 5"/>
          <p:cNvSpPr>
            <a:spLocks noGrp="1"/>
          </p:cNvSpPr>
          <p:nvPr>
            <p:ph type="title"/>
          </p:nvPr>
        </p:nvSpPr>
        <p:spPr>
          <a:xfrm>
            <a:off x="323528" y="51470"/>
            <a:ext cx="6552728" cy="1143000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10" name="Textfeld 9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  <p:sp>
        <p:nvSpPr>
          <p:cNvPr id="5" name="Diagrammplatzhalter 4"/>
          <p:cNvSpPr>
            <a:spLocks noGrp="1"/>
          </p:cNvSpPr>
          <p:nvPr userDrawn="1">
            <p:ph type="chart" sz="quarter" idx="10"/>
          </p:nvPr>
        </p:nvSpPr>
        <p:spPr>
          <a:xfrm>
            <a:off x="323850" y="1419225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13" name="Diagrammplatzhalter 4"/>
          <p:cNvSpPr>
            <a:spLocks noGrp="1"/>
          </p:cNvSpPr>
          <p:nvPr userDrawn="1">
            <p:ph type="chart" sz="quarter" idx="11"/>
          </p:nvPr>
        </p:nvSpPr>
        <p:spPr>
          <a:xfrm>
            <a:off x="4662000" y="1419622"/>
            <a:ext cx="4176000" cy="280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26023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Vorlage_PPT_16zu9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3" name="Titel 5"/>
          <p:cNvSpPr>
            <a:spLocks noGrp="1"/>
          </p:cNvSpPr>
          <p:nvPr>
            <p:ph type="title"/>
          </p:nvPr>
        </p:nvSpPr>
        <p:spPr>
          <a:xfrm>
            <a:off x="323528" y="267494"/>
            <a:ext cx="8496944" cy="1152128"/>
          </a:xfrm>
          <a:prstGeom prst="rect">
            <a:avLst/>
          </a:prstGeom>
        </p:spPr>
        <p:txBody>
          <a:bodyPr/>
          <a:lstStyle>
            <a:lvl1pPr algn="l">
              <a:defRPr sz="3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4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323740" y="1563638"/>
            <a:ext cx="8496732" cy="2664296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00" y="4362527"/>
            <a:ext cx="1075474" cy="67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8044"/>
            <a:ext cx="3163584" cy="790897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0" y="4560263"/>
            <a:ext cx="9127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464670A-4A4E-4609-8CFD-43A1B2F51D8A}" type="slidenum">
              <a:rPr lang="de-AT" sz="1200" smtClean="0"/>
              <a:pPr algn="ctr"/>
              <a:t>‹Nr.›</a:t>
            </a:fld>
            <a:endParaRPr lang="de-A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/>
              <a:pPr/>
              <a:t>29.03.2017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"/>
            <a:ext cx="9144000" cy="514258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867894"/>
            <a:ext cx="2894058" cy="620156"/>
          </a:xfrm>
          <a:prstGeom prst="rect">
            <a:avLst/>
          </a:prstGeom>
        </p:spPr>
      </p:pic>
      <p:sp>
        <p:nvSpPr>
          <p:cNvPr id="2" name="Textfeld 1"/>
          <p:cNvSpPr txBox="1"/>
          <p:nvPr userDrawn="1"/>
        </p:nvSpPr>
        <p:spPr>
          <a:xfrm>
            <a:off x="539552" y="4654218"/>
            <a:ext cx="58326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b="1" dirty="0" smtClean="0">
                <a:latin typeface="Arial Narrow" panose="020B0606020202030204" pitchFamily="34" charset="0"/>
              </a:rPr>
              <a:t>Abteilung</a:t>
            </a:r>
            <a:r>
              <a:rPr lang="de-AT" sz="1050" b="1" baseline="0" dirty="0" smtClean="0">
                <a:latin typeface="Arial Narrow" panose="020B0606020202030204" pitchFamily="34" charset="0"/>
              </a:rPr>
              <a:t> 17 Landes- und Regionalentwicklung,</a:t>
            </a:r>
            <a:r>
              <a:rPr lang="de-AT" sz="1050" b="0" baseline="0" dirty="0" smtClean="0">
                <a:latin typeface="Arial Narrow" panose="020B0606020202030204" pitchFamily="34" charset="0"/>
              </a:rPr>
              <a:t> Referat Landesplanung und Regionalentwicklung</a:t>
            </a:r>
          </a:p>
          <a:p>
            <a:r>
              <a:rPr lang="de-AT" sz="1050" b="0" baseline="0" dirty="0" smtClean="0">
                <a:latin typeface="Arial Narrow" panose="020B0606020202030204" pitchFamily="34" charset="0"/>
              </a:rPr>
              <a:t>www.raumplanung.steiermark.at</a:t>
            </a:r>
            <a:endParaRPr lang="de-AT" sz="105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8958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Vorlage_PPT_16zu9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555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Vorlage_PPT_16zu9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603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29.03.2017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3037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29.03.2017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7678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29.03.2017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7514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29.03.2017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1464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29.03.2017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1058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29.03.2017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333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29.03.2017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1362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D51DC-313A-481C-AFBF-7C360194BA70}" type="datetimeFigureOut">
              <a:rPr lang="de-DE" smtClean="0">
                <a:solidFill>
                  <a:prstClr val="black"/>
                </a:solidFill>
              </a:rPr>
              <a:pPr/>
              <a:t>29.03.2017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2830C9-DB0C-404A-8B97-4639D0A0128B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624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71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899592" y="1491630"/>
            <a:ext cx="76328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/>
              <a:t>Workshop für Projektträger </a:t>
            </a:r>
          </a:p>
          <a:p>
            <a:pPr marL="514350" indent="-514350" algn="ctr">
              <a:buAutoNum type="arabicPeriod"/>
            </a:pPr>
            <a:r>
              <a:rPr lang="de-AT" sz="2800" b="1" dirty="0"/>
              <a:t>Call IWB/EFRE</a:t>
            </a:r>
          </a:p>
          <a:p>
            <a:pPr algn="ctr"/>
            <a:endParaRPr lang="de-AT" dirty="0"/>
          </a:p>
          <a:p>
            <a:pPr algn="ctr"/>
            <a:r>
              <a:rPr lang="de-AT" dirty="0"/>
              <a:t>30.03.2017</a:t>
            </a:r>
          </a:p>
          <a:p>
            <a:pPr algn="ctr"/>
            <a:r>
              <a:rPr lang="de-AT" dirty="0"/>
              <a:t>Abteilung 17 Landes- und </a:t>
            </a:r>
            <a:r>
              <a:rPr lang="de-AT" dirty="0" smtClean="0"/>
              <a:t>Regionalentwicklung</a:t>
            </a:r>
          </a:p>
          <a:p>
            <a:pPr algn="ctr"/>
            <a:r>
              <a:rPr lang="de-AT" dirty="0" smtClean="0"/>
              <a:t>Mag. Genia Gluhak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980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23740" y="1347614"/>
            <a:ext cx="8496732" cy="2880320"/>
          </a:xfrm>
        </p:spPr>
        <p:txBody>
          <a:bodyPr/>
          <a:lstStyle/>
          <a:p>
            <a:pPr marL="0" indent="0" algn="ctr">
              <a:buNone/>
            </a:pPr>
            <a:endParaRPr lang="de-AT" dirty="0" smtClean="0"/>
          </a:p>
          <a:p>
            <a:pPr marL="0" indent="0" algn="ctr">
              <a:buNone/>
            </a:pPr>
            <a:r>
              <a:rPr lang="de-AT" sz="3200" b="1" dirty="0" smtClean="0"/>
              <a:t>Projektumsetzung</a:t>
            </a:r>
          </a:p>
          <a:p>
            <a:pPr marL="0" indent="0" algn="ctr">
              <a:buNone/>
            </a:pPr>
            <a:r>
              <a:rPr lang="de-AT" sz="3200" b="1" dirty="0" smtClean="0"/>
              <a:t>Auftragsvergabe</a:t>
            </a:r>
          </a:p>
          <a:p>
            <a:pPr marL="0" indent="0" algn="ctr">
              <a:buNone/>
            </a:pPr>
            <a:r>
              <a:rPr lang="de-AT" sz="3200" b="1" dirty="0" smtClean="0"/>
              <a:t>Publizität</a:t>
            </a:r>
            <a:endParaRPr lang="de-AT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endParaRPr lang="de-AT" sz="2800" b="1" dirty="0" smtClean="0"/>
          </a:p>
          <a:p>
            <a:pPr marL="0" indent="0" algn="ctr">
              <a:buNone/>
            </a:pPr>
            <a:endParaRPr lang="de-AT" sz="2800" b="1" dirty="0"/>
          </a:p>
          <a:p>
            <a:pPr marL="0" indent="0" algn="ctr">
              <a:buNone/>
            </a:pPr>
            <a:r>
              <a:rPr lang="de-AT" sz="2800" b="1" dirty="0" smtClean="0"/>
              <a:t>Projektumsetzung</a:t>
            </a:r>
          </a:p>
          <a:p>
            <a:pPr marL="0" indent="0" algn="ctr">
              <a:buNone/>
            </a:pPr>
            <a:endParaRPr lang="de-AT" sz="2800" b="1" dirty="0"/>
          </a:p>
        </p:txBody>
      </p:sp>
    </p:spTree>
    <p:extLst>
      <p:ext uri="{BB962C8B-B14F-4D97-AF65-F5344CB8AC3E}">
        <p14:creationId xmlns:p14="http://schemas.microsoft.com/office/powerpoint/2010/main" val="2084559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Projektumsetzung (1)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de-DE" sz="2600" dirty="0"/>
              <a:t>Inhaltliche Umsetzung gemäß Förderungsantrag bzw. </a:t>
            </a:r>
            <a:r>
              <a:rPr lang="de-DE" sz="2600" dirty="0" smtClean="0"/>
              <a:t>Förderungsvereinbarung (bilden Einheit)</a:t>
            </a:r>
            <a:endParaRPr lang="de-DE" sz="2600" dirty="0"/>
          </a:p>
          <a:p>
            <a:pPr lvl="0"/>
            <a:r>
              <a:rPr lang="de-DE" sz="2600" dirty="0"/>
              <a:t>Besonderes Augenmerk auf die </a:t>
            </a:r>
            <a:r>
              <a:rPr lang="de-DE" sz="2600" u="sng" dirty="0"/>
              <a:t>Zielerreichung und </a:t>
            </a:r>
            <a:r>
              <a:rPr lang="de-DE" sz="2600" u="sng" dirty="0" smtClean="0"/>
              <a:t>Outputs</a:t>
            </a:r>
            <a:r>
              <a:rPr lang="de-DE" sz="2600" dirty="0" smtClean="0"/>
              <a:t> und </a:t>
            </a:r>
            <a:r>
              <a:rPr lang="de-DE" sz="2600" u="sng" dirty="0" smtClean="0"/>
              <a:t>Indikatoren</a:t>
            </a:r>
            <a:r>
              <a:rPr lang="de-DE" sz="2600" dirty="0" smtClean="0"/>
              <a:t> – Nichteinhaltung zieht Kostenkürzung oder Rückforderung nach sich</a:t>
            </a:r>
          </a:p>
          <a:p>
            <a:pPr lvl="0"/>
            <a:r>
              <a:rPr lang="de-DE" sz="2600" dirty="0" smtClean="0"/>
              <a:t>Jede Teilabrechnung umfasst auch einen </a:t>
            </a:r>
            <a:r>
              <a:rPr lang="de-DE" sz="2600" u="sng" dirty="0" smtClean="0"/>
              <a:t>Tätigkeitsbericht</a:t>
            </a:r>
          </a:p>
          <a:p>
            <a:pPr marL="0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78867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Projektumsetzung (2)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4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de-DE" sz="2600" dirty="0"/>
              <a:t>Im Falle einer notwendigen Projektänderung (z.B. Projektkosten-umschichtung, Projektzeitraumverlängerung, inhaltliche Änderung aufgrund geänderter Projektvoraussetzungen) </a:t>
            </a:r>
            <a:r>
              <a:rPr lang="de-DE" sz="2600" b="1" u="sng" dirty="0"/>
              <a:t>zeitnah </a:t>
            </a:r>
            <a:r>
              <a:rPr lang="de-DE" sz="2600" dirty="0"/>
              <a:t>begründeter Antrag an </a:t>
            </a:r>
            <a:r>
              <a:rPr lang="de-DE" sz="2600" dirty="0" smtClean="0"/>
              <a:t>A17, jedenfalls vor Ende des Projektdurchführungszeitraumes</a:t>
            </a:r>
          </a:p>
          <a:p>
            <a:pPr lvl="0"/>
            <a:r>
              <a:rPr lang="de-DE" sz="2600" dirty="0" smtClean="0"/>
              <a:t>Etwaige </a:t>
            </a:r>
            <a:r>
              <a:rPr lang="de-DE" sz="2600" u="sng" dirty="0" smtClean="0"/>
              <a:t>Auflagen</a:t>
            </a:r>
            <a:r>
              <a:rPr lang="de-DE" sz="2600" dirty="0" smtClean="0"/>
              <a:t> sind einzuhalten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5301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Projektumsetzung </a:t>
            </a:r>
            <a:r>
              <a:rPr lang="de-DE" dirty="0" smtClean="0">
                <a:solidFill>
                  <a:schemeClr val="bg1"/>
                </a:solidFill>
              </a:rPr>
              <a:t>(3)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AT" sz="2400" dirty="0"/>
              <a:t>Abrechnungsfristen und Projektdurchführungszeitraum sind einzuhalten. </a:t>
            </a:r>
            <a:endParaRPr lang="de-AT" sz="2400" dirty="0" smtClean="0"/>
          </a:p>
          <a:p>
            <a:r>
              <a:rPr lang="de-AT" sz="2400" dirty="0" smtClean="0"/>
              <a:t>Personalkostenabrechnung </a:t>
            </a:r>
            <a:r>
              <a:rPr lang="de-AT" sz="2400" dirty="0"/>
              <a:t>nur ein Mal/Jahr (</a:t>
            </a:r>
            <a:r>
              <a:rPr lang="de-AT" sz="2400" dirty="0" err="1"/>
              <a:t>Bsp</a:t>
            </a:r>
            <a:r>
              <a:rPr lang="de-AT" sz="2400" dirty="0"/>
              <a:t>: Abrechnungszeitpunkt Jänner 2018 – Personalkosten für 2017)</a:t>
            </a:r>
          </a:p>
          <a:p>
            <a:r>
              <a:rPr lang="de-AT" sz="2400" dirty="0" smtClean="0"/>
              <a:t>Grundsätzlich </a:t>
            </a:r>
            <a:r>
              <a:rPr lang="de-AT" sz="2400" dirty="0"/>
              <a:t>sind alle Kosten, die in einem Abrechnungszeitraum angefallen sind, auch dort abzurechnen (Ausnahme: Personalkosten</a:t>
            </a:r>
            <a:r>
              <a:rPr lang="de-AT" sz="2400" dirty="0" smtClean="0"/>
              <a:t>)</a:t>
            </a: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148815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Projektumsetzung </a:t>
            </a:r>
            <a:r>
              <a:rPr lang="de-DE" dirty="0" smtClean="0">
                <a:solidFill>
                  <a:schemeClr val="bg1"/>
                </a:solidFill>
              </a:rPr>
              <a:t>(4)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AT" sz="2600" dirty="0"/>
              <a:t>Möglichst viele Kosten noch 2017 abrechnen (N+3 Verluste)</a:t>
            </a:r>
          </a:p>
          <a:p>
            <a:r>
              <a:rPr lang="de-AT" sz="2600" u="sng" dirty="0" smtClean="0"/>
              <a:t>Reisekosten</a:t>
            </a:r>
            <a:r>
              <a:rPr lang="de-AT" sz="2600" dirty="0" smtClean="0"/>
              <a:t> sind nicht förderfähig</a:t>
            </a:r>
          </a:p>
          <a:p>
            <a:r>
              <a:rPr lang="de-AT" sz="2600" u="sng" dirty="0" smtClean="0"/>
              <a:t>Eindeutiger Projektbezug </a:t>
            </a:r>
            <a:r>
              <a:rPr lang="de-AT" sz="2600" dirty="0" smtClean="0"/>
              <a:t>für alle Kosten darzustellen – schon in Ausschreibung und dann auch bei Aufträgen und Rechnungen! (z.B. Projekttitel, Projektnummer, GZ)</a:t>
            </a:r>
          </a:p>
          <a:p>
            <a:endParaRPr lang="de-AT" sz="2600" dirty="0"/>
          </a:p>
        </p:txBody>
      </p:sp>
    </p:spTree>
    <p:extLst>
      <p:ext uri="{BB962C8B-B14F-4D97-AF65-F5344CB8AC3E}">
        <p14:creationId xmlns:p14="http://schemas.microsoft.com/office/powerpoint/2010/main" val="3930214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Projektumsetzung </a:t>
            </a:r>
            <a:r>
              <a:rPr lang="de-DE" dirty="0" smtClean="0">
                <a:solidFill>
                  <a:schemeClr val="bg1"/>
                </a:solidFill>
              </a:rPr>
              <a:t>(5)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AT" sz="2600" dirty="0"/>
              <a:t>Sollten weitere Förderungen für denselben Projektgegenstand beantragt oder genehmigt werden, ist das umgehend zu melden</a:t>
            </a:r>
          </a:p>
          <a:p>
            <a:r>
              <a:rPr lang="de-AT" sz="2600" dirty="0"/>
              <a:t>Über projektbezogene Netto-Einnahmen ist Buch zu führen und </a:t>
            </a:r>
            <a:r>
              <a:rPr lang="de-AT" sz="2600" dirty="0" smtClean="0"/>
              <a:t>dies sind bei </a:t>
            </a:r>
            <a:r>
              <a:rPr lang="de-AT" sz="2600" dirty="0"/>
              <a:t>jeder Teilabrechnung  einzureichen.</a:t>
            </a:r>
            <a:endParaRPr lang="de-AT" sz="2600" dirty="0"/>
          </a:p>
        </p:txBody>
      </p:sp>
    </p:spTree>
    <p:extLst>
      <p:ext uri="{BB962C8B-B14F-4D97-AF65-F5344CB8AC3E}">
        <p14:creationId xmlns:p14="http://schemas.microsoft.com/office/powerpoint/2010/main" val="659184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endParaRPr lang="de-AT" sz="2800" b="1" dirty="0" smtClean="0"/>
          </a:p>
          <a:p>
            <a:pPr marL="0" indent="0" algn="ctr">
              <a:buNone/>
            </a:pPr>
            <a:endParaRPr lang="de-AT" sz="2800" b="1" dirty="0"/>
          </a:p>
          <a:p>
            <a:pPr marL="0" indent="0" algn="ctr">
              <a:buNone/>
            </a:pPr>
            <a:r>
              <a:rPr lang="de-AT" sz="2800" b="1" dirty="0" smtClean="0"/>
              <a:t>Auftragsvergabe</a:t>
            </a:r>
            <a:endParaRPr lang="de-AT" sz="2800" b="1" dirty="0"/>
          </a:p>
          <a:p>
            <a:endParaRPr lang="de-AT" sz="2800" dirty="0"/>
          </a:p>
        </p:txBody>
      </p:sp>
    </p:spTree>
    <p:extLst>
      <p:ext uri="{BB962C8B-B14F-4D97-AF65-F5344CB8AC3E}">
        <p14:creationId xmlns:p14="http://schemas.microsoft.com/office/powerpoint/2010/main" val="974838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Auftragsvergabe (1)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AT" sz="2500" dirty="0" smtClean="0"/>
              <a:t>Alle Projektträger haben erklärt öffentliche Auftraggeber zu sein.</a:t>
            </a:r>
          </a:p>
          <a:p>
            <a:r>
              <a:rPr lang="de-AT" sz="2500" dirty="0" smtClean="0"/>
              <a:t>Österreichisches Vergaberecht (samt Grundsätzen) ist einzuhalten</a:t>
            </a:r>
          </a:p>
          <a:p>
            <a:r>
              <a:rPr lang="de-AT" sz="2500" dirty="0"/>
              <a:t>Anbieter untereinander </a:t>
            </a:r>
            <a:r>
              <a:rPr lang="de-AT" sz="2500" dirty="0" smtClean="0"/>
              <a:t>vollkommen unabhängig</a:t>
            </a:r>
          </a:p>
          <a:p>
            <a:r>
              <a:rPr lang="de-AT" sz="2500" dirty="0" smtClean="0"/>
              <a:t>Zusätzliche Anforderungen in IWB/EFRE innerhalb der „Direktvergabe“</a:t>
            </a:r>
          </a:p>
          <a:p>
            <a:pPr marL="0" indent="0">
              <a:buNone/>
            </a:pPr>
            <a:endParaRPr lang="de-AT" sz="2400" dirty="0" smtClean="0"/>
          </a:p>
        </p:txBody>
      </p:sp>
    </p:spTree>
    <p:extLst>
      <p:ext uri="{BB962C8B-B14F-4D97-AF65-F5344CB8AC3E}">
        <p14:creationId xmlns:p14="http://schemas.microsoft.com/office/powerpoint/2010/main" val="891878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>
                <a:solidFill>
                  <a:schemeClr val="bg1"/>
                </a:solidFill>
              </a:rPr>
              <a:t>Auftragsvergabe (2)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AT" sz="2500" dirty="0"/>
              <a:t>Über das österreichische Vergaberecht hinausgehend, sind im Rahmen von </a:t>
            </a:r>
            <a:r>
              <a:rPr lang="de-AT" sz="2500" dirty="0" smtClean="0"/>
              <a:t>IWB/EFRE, zum Nachweis der Preisangemessen-</a:t>
            </a:r>
            <a:r>
              <a:rPr lang="de-AT" sz="2500" dirty="0" err="1" smtClean="0"/>
              <a:t>heit</a:t>
            </a:r>
            <a:r>
              <a:rPr lang="de-AT" sz="2500" dirty="0" smtClean="0"/>
              <a:t>, folgende </a:t>
            </a:r>
            <a:r>
              <a:rPr lang="de-AT" sz="2500" dirty="0"/>
              <a:t>Vorgaben einzuhalten (ergibt sich auch aus Förderungsvereinbarung):</a:t>
            </a:r>
          </a:p>
          <a:p>
            <a:r>
              <a:rPr lang="de-AT" sz="2500" dirty="0" smtClean="0"/>
              <a:t>Geschätzter </a:t>
            </a:r>
            <a:r>
              <a:rPr lang="de-AT" sz="2500" dirty="0"/>
              <a:t>Auftragswert </a:t>
            </a:r>
            <a:r>
              <a:rPr lang="de-AT" sz="2500" u="sng" dirty="0" smtClean="0"/>
              <a:t>bis</a:t>
            </a:r>
            <a:r>
              <a:rPr lang="de-AT" sz="2500" dirty="0" smtClean="0"/>
              <a:t> € </a:t>
            </a:r>
            <a:r>
              <a:rPr lang="de-AT" sz="2500" dirty="0"/>
              <a:t>5.000,-- (netto) grundsätzlich schriftliche Preisauskünfte und/oder Preisvergleiche von </a:t>
            </a:r>
            <a:r>
              <a:rPr lang="de-AT" sz="2500" u="sng" dirty="0"/>
              <a:t>zwei</a:t>
            </a:r>
            <a:r>
              <a:rPr lang="de-AT" sz="2500" dirty="0"/>
              <a:t>, vom Förderungsnehmer unabhängigen </a:t>
            </a:r>
            <a:r>
              <a:rPr lang="de-AT" sz="2500" dirty="0" smtClean="0"/>
              <a:t>Anbietern</a:t>
            </a:r>
          </a:p>
          <a:p>
            <a:pPr marL="0" indent="0">
              <a:buNone/>
            </a:pPr>
            <a:endParaRPr lang="de-AT" sz="2600" dirty="0" smtClean="0"/>
          </a:p>
        </p:txBody>
      </p:sp>
    </p:spTree>
    <p:extLst>
      <p:ext uri="{BB962C8B-B14F-4D97-AF65-F5344CB8AC3E}">
        <p14:creationId xmlns:p14="http://schemas.microsoft.com/office/powerpoint/2010/main" val="986628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Auftragsvergabe (3)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23740" y="1347614"/>
            <a:ext cx="8496732" cy="3096344"/>
          </a:xfrm>
        </p:spPr>
        <p:txBody>
          <a:bodyPr/>
          <a:lstStyle/>
          <a:p>
            <a:r>
              <a:rPr lang="de-AT" sz="2400" dirty="0" smtClean="0"/>
              <a:t>Geschätzter </a:t>
            </a:r>
            <a:r>
              <a:rPr lang="de-AT" sz="2400" dirty="0"/>
              <a:t>Auftragswert </a:t>
            </a:r>
            <a:r>
              <a:rPr lang="de-AT" sz="2400" u="sng" dirty="0" smtClean="0"/>
              <a:t>ab</a:t>
            </a:r>
            <a:r>
              <a:rPr lang="de-AT" sz="2400" dirty="0" smtClean="0"/>
              <a:t> € </a:t>
            </a:r>
            <a:r>
              <a:rPr lang="de-AT" sz="2400" dirty="0"/>
              <a:t>5.000,-- (netto) </a:t>
            </a:r>
            <a:r>
              <a:rPr lang="de-AT" sz="2400" dirty="0" smtClean="0"/>
              <a:t>schriftliche </a:t>
            </a:r>
            <a:r>
              <a:rPr lang="de-AT" sz="2400" dirty="0"/>
              <a:t>Preisauskünfte und/oder Preisvergleiche von </a:t>
            </a:r>
            <a:r>
              <a:rPr lang="de-AT" sz="2400" u="sng" dirty="0" smtClean="0"/>
              <a:t>drei</a:t>
            </a:r>
            <a:r>
              <a:rPr lang="de-AT" sz="2400" dirty="0" smtClean="0"/>
              <a:t>, </a:t>
            </a:r>
            <a:r>
              <a:rPr lang="de-AT" sz="2400" dirty="0"/>
              <a:t>vom Förderungsnehmer unabhängigen </a:t>
            </a:r>
            <a:r>
              <a:rPr lang="de-AT" sz="2400" dirty="0" smtClean="0"/>
              <a:t>Anbietern als Nachweis der Preisangemessenheit</a:t>
            </a:r>
          </a:p>
          <a:p>
            <a:r>
              <a:rPr lang="de-AT" sz="2400" dirty="0" smtClean="0"/>
              <a:t>Im Falle einer </a:t>
            </a:r>
            <a:r>
              <a:rPr lang="de-AT" sz="2400" dirty="0" err="1" smtClean="0"/>
              <a:t>Inhouse</a:t>
            </a:r>
            <a:r>
              <a:rPr lang="de-AT" sz="2400" dirty="0" smtClean="0"/>
              <a:t>-Vergabe bzw. bei verbundenen UN und Partner-UN sowie bei personeller Identität von Organen bzw. Gesellschaftern – nur </a:t>
            </a:r>
            <a:r>
              <a:rPr lang="de-AT" sz="2400" b="1" dirty="0" smtClean="0"/>
              <a:t>Selbstkosten ohne Gewinnaufschläge </a:t>
            </a:r>
            <a:r>
              <a:rPr lang="de-AT" sz="2400" dirty="0" smtClean="0"/>
              <a:t>förderfähig</a:t>
            </a:r>
          </a:p>
          <a:p>
            <a:pPr marL="0" indent="0">
              <a:buNone/>
            </a:pPr>
            <a:endParaRPr lang="de-AT" sz="2600" dirty="0" smtClean="0"/>
          </a:p>
        </p:txBody>
      </p:sp>
    </p:spTree>
    <p:extLst>
      <p:ext uri="{BB962C8B-B14F-4D97-AF65-F5344CB8AC3E}">
        <p14:creationId xmlns:p14="http://schemas.microsoft.com/office/powerpoint/2010/main" val="1963198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Auftragsvergabe (4)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AT" sz="2600" dirty="0" smtClean="0"/>
              <a:t>Angebote und Aufträge dürfen </a:t>
            </a:r>
            <a:r>
              <a:rPr lang="de-AT" sz="2600" b="1" u="sng" dirty="0" smtClean="0"/>
              <a:t>keine Pauschalangebote </a:t>
            </a:r>
            <a:r>
              <a:rPr lang="de-AT" sz="2600" dirty="0" smtClean="0"/>
              <a:t>sein!!</a:t>
            </a:r>
          </a:p>
          <a:p>
            <a:r>
              <a:rPr lang="de-AT" sz="2600" dirty="0" smtClean="0"/>
              <a:t>Gesamtbetrag des Auftrages muss aus den Beträgen für die Einzelleistungen (z.B. Stunden- oder Tagessätze) eindeutig nachvollziehbar sein.</a:t>
            </a:r>
          </a:p>
        </p:txBody>
      </p:sp>
    </p:spTree>
    <p:extLst>
      <p:ext uri="{BB962C8B-B14F-4D97-AF65-F5344CB8AC3E}">
        <p14:creationId xmlns:p14="http://schemas.microsoft.com/office/powerpoint/2010/main" val="151414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endParaRPr lang="de-AT" sz="2800" b="1" dirty="0" smtClean="0"/>
          </a:p>
          <a:p>
            <a:pPr algn="ctr"/>
            <a:endParaRPr lang="de-AT" sz="2800" b="1" dirty="0"/>
          </a:p>
          <a:p>
            <a:pPr marL="0" indent="0" algn="ctr">
              <a:buNone/>
            </a:pPr>
            <a:r>
              <a:rPr lang="de-AT" sz="2800" b="1" dirty="0" smtClean="0"/>
              <a:t>Publizität</a:t>
            </a:r>
            <a:endParaRPr lang="de-AT" sz="2800" b="1" dirty="0"/>
          </a:p>
        </p:txBody>
      </p:sp>
    </p:spTree>
    <p:extLst>
      <p:ext uri="{BB962C8B-B14F-4D97-AF65-F5344CB8AC3E}">
        <p14:creationId xmlns:p14="http://schemas.microsoft.com/office/powerpoint/2010/main" val="989548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>
                <a:solidFill>
                  <a:schemeClr val="bg1"/>
                </a:solidFill>
              </a:rPr>
              <a:t>Publizität (1)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AT" sz="2600" dirty="0" smtClean="0"/>
              <a:t>Einhaltung Publizitätsleitfaden der Verwaltungsbehörde!</a:t>
            </a:r>
          </a:p>
          <a:p>
            <a:r>
              <a:rPr lang="de-AT" sz="2600" dirty="0" smtClean="0"/>
              <a:t>EFRE-Logo und Regionen-Logo</a:t>
            </a:r>
          </a:p>
          <a:p>
            <a:r>
              <a:rPr lang="de-AT" sz="2600" dirty="0" smtClean="0"/>
              <a:t>Verpflichtung des Projektträgers in IWB/EFRE alle am Projekt Beteiligten sowie die Öffentlichkeit über Unterstützung durch den „Europäischen Fonds für regionale Entwicklung“ (EFRE) zu informieren</a:t>
            </a:r>
          </a:p>
          <a:p>
            <a:pPr marL="0" indent="0">
              <a:buNone/>
            </a:pPr>
            <a:endParaRPr lang="de-AT" sz="2600" dirty="0"/>
          </a:p>
        </p:txBody>
      </p:sp>
    </p:spTree>
    <p:extLst>
      <p:ext uri="{BB962C8B-B14F-4D97-AF65-F5344CB8AC3E}">
        <p14:creationId xmlns:p14="http://schemas.microsoft.com/office/powerpoint/2010/main" val="2328353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>
                <a:solidFill>
                  <a:schemeClr val="bg1"/>
                </a:solidFill>
              </a:rPr>
              <a:t>Publizität (2)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AT" sz="2600" dirty="0" smtClean="0"/>
              <a:t>Publizitätsverpflichtungen ab Beginn der Umsetzung eines Projektes</a:t>
            </a:r>
          </a:p>
          <a:p>
            <a:r>
              <a:rPr lang="de-AT" sz="2600" dirty="0" smtClean="0"/>
              <a:t>Nichteinhaltung von Publizitätsvorschriften kann zur Aufhebung der IWB/EFRE-Förderung bzw. zu einer Rück-forderung bereits ausgezahlter Fördergelder führen!</a:t>
            </a:r>
          </a:p>
          <a:p>
            <a:endParaRPr lang="de-AT" sz="2600" dirty="0"/>
          </a:p>
        </p:txBody>
      </p:sp>
    </p:spTree>
    <p:extLst>
      <p:ext uri="{BB962C8B-B14F-4D97-AF65-F5344CB8AC3E}">
        <p14:creationId xmlns:p14="http://schemas.microsoft.com/office/powerpoint/2010/main" val="2425646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>
                <a:solidFill>
                  <a:schemeClr val="bg1"/>
                </a:solidFill>
              </a:rPr>
              <a:t>Publizität (3)</a:t>
            </a:r>
            <a:br>
              <a:rPr lang="de-AT" dirty="0" smtClean="0">
                <a:solidFill>
                  <a:schemeClr val="bg1"/>
                </a:solidFill>
              </a:rPr>
            </a:br>
            <a:r>
              <a:rPr lang="de-AT" dirty="0" smtClean="0">
                <a:solidFill>
                  <a:schemeClr val="bg1"/>
                </a:solidFill>
              </a:rPr>
              <a:t>Publikationen und Unterlagen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23740" y="1347614"/>
            <a:ext cx="8496732" cy="3096344"/>
          </a:xfrm>
        </p:spPr>
        <p:txBody>
          <a:bodyPr/>
          <a:lstStyle/>
          <a:p>
            <a:r>
              <a:rPr lang="de-AT" dirty="0" smtClean="0"/>
              <a:t>Für </a:t>
            </a:r>
            <a:r>
              <a:rPr lang="de-AT" u="sng" dirty="0" smtClean="0"/>
              <a:t>alle </a:t>
            </a:r>
            <a:r>
              <a:rPr lang="de-AT" dirty="0" smtClean="0"/>
              <a:t>Publikationen im Web- und Printformat (bezogen auf Vorhaben und für Kommunikation nach innen und außen gilt:</a:t>
            </a:r>
          </a:p>
          <a:p>
            <a:r>
              <a:rPr lang="de-AT" dirty="0" smtClean="0"/>
              <a:t>Programmlogo vollfarbig auf weißem Hintergrund</a:t>
            </a:r>
          </a:p>
          <a:p>
            <a:r>
              <a:rPr lang="de-AT" dirty="0" smtClean="0"/>
              <a:t>Deutlich sichtbar und so platziert, dass es auffällt</a:t>
            </a:r>
          </a:p>
          <a:p>
            <a:r>
              <a:rPr lang="de-AT" dirty="0"/>
              <a:t>Bei weiteren Logos, wie Regionen-Logo, muss EU-Fahne mindestens genauso hoch ODER genauso breit wie das größte der anderen Logos sein.</a:t>
            </a:r>
          </a:p>
          <a:p>
            <a:r>
              <a:rPr lang="de-AT" dirty="0"/>
              <a:t>Schriftzug „Europäische Union“ muss lesbar sein</a:t>
            </a:r>
            <a:r>
              <a:rPr lang="de-AT" dirty="0" smtClean="0"/>
              <a:t>.</a:t>
            </a:r>
          </a:p>
          <a:p>
            <a:pPr marL="0" indent="0">
              <a:buNone/>
            </a:pPr>
            <a:endParaRPr lang="de-AT" sz="2600" dirty="0"/>
          </a:p>
        </p:txBody>
      </p:sp>
    </p:spTree>
    <p:extLst>
      <p:ext uri="{BB962C8B-B14F-4D97-AF65-F5344CB8AC3E}">
        <p14:creationId xmlns:p14="http://schemas.microsoft.com/office/powerpoint/2010/main" val="4046844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>
                <a:solidFill>
                  <a:schemeClr val="bg1"/>
                </a:solidFill>
              </a:rPr>
              <a:t>Publizität (4)</a:t>
            </a:r>
            <a:br>
              <a:rPr lang="de-AT" dirty="0" smtClean="0">
                <a:solidFill>
                  <a:schemeClr val="bg1"/>
                </a:solidFill>
              </a:rPr>
            </a:br>
            <a:r>
              <a:rPr lang="de-AT" dirty="0" smtClean="0">
                <a:solidFill>
                  <a:schemeClr val="bg1"/>
                </a:solidFill>
              </a:rPr>
              <a:t>Webseite des Begünstigten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23740" y="1347614"/>
            <a:ext cx="8496732" cy="3096344"/>
          </a:xfrm>
        </p:spPr>
        <p:txBody>
          <a:bodyPr/>
          <a:lstStyle/>
          <a:p>
            <a:r>
              <a:rPr lang="de-AT" dirty="0" smtClean="0"/>
              <a:t>Auf Webseite des Projektträgers oder Projektwebseite sind auf der Startseite oder auf der Unterseite des Projekts das Programmlogo und das Regionen-Logo (vollfarbig auf weißem Hintergrund) innerhalb des Sichtfensters (ohne scrollen) anzubringen</a:t>
            </a:r>
          </a:p>
          <a:p>
            <a:r>
              <a:rPr lang="de-AT" dirty="0" smtClean="0"/>
              <a:t>Projektbeschreibung mit mind. 250 Zeichen mit Projektzielen und/oder –</a:t>
            </a:r>
            <a:r>
              <a:rPr lang="de-AT" dirty="0" err="1" smtClean="0"/>
              <a:t>ergebnissen</a:t>
            </a:r>
            <a:r>
              <a:rPr lang="de-AT" dirty="0" smtClean="0"/>
              <a:t> sowie die finanzielle Unterstützung durch EU und Land</a:t>
            </a:r>
          </a:p>
          <a:p>
            <a:r>
              <a:rPr lang="de-AT" dirty="0"/>
              <a:t>Verlinkung an geeigneter Stelle auf </a:t>
            </a:r>
            <a:r>
              <a:rPr lang="de-AT" dirty="0" smtClean="0"/>
              <a:t>www.efre.gv.at</a:t>
            </a:r>
            <a:endParaRPr lang="de-AT" dirty="0"/>
          </a:p>
          <a:p>
            <a:pPr marL="0" indent="0">
              <a:buNone/>
            </a:pPr>
            <a:endParaRPr lang="de-AT" sz="2600" dirty="0"/>
          </a:p>
        </p:txBody>
      </p:sp>
    </p:spTree>
    <p:extLst>
      <p:ext uri="{BB962C8B-B14F-4D97-AF65-F5344CB8AC3E}">
        <p14:creationId xmlns:p14="http://schemas.microsoft.com/office/powerpoint/2010/main" val="3461861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>
                <a:solidFill>
                  <a:schemeClr val="bg1"/>
                </a:solidFill>
              </a:rPr>
              <a:t>Publizität (5)</a:t>
            </a:r>
            <a:br>
              <a:rPr lang="de-AT" dirty="0" smtClean="0">
                <a:solidFill>
                  <a:schemeClr val="bg1"/>
                </a:solidFill>
              </a:rPr>
            </a:br>
            <a:r>
              <a:rPr lang="de-AT" dirty="0" smtClean="0">
                <a:solidFill>
                  <a:schemeClr val="bg1"/>
                </a:solidFill>
              </a:rPr>
              <a:t>A3 Plakat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23740" y="1347614"/>
            <a:ext cx="8496732" cy="3096344"/>
          </a:xfrm>
        </p:spPr>
        <p:txBody>
          <a:bodyPr/>
          <a:lstStyle/>
          <a:p>
            <a:r>
              <a:rPr lang="de-AT" sz="2600" dirty="0" smtClean="0"/>
              <a:t>Während Durchführung des Projekts verpflichtend ein A3 Plakat (gemäß Vorlage) am Projektstandort anzubringen!</a:t>
            </a:r>
          </a:p>
          <a:p>
            <a:r>
              <a:rPr lang="de-AT" sz="2600" dirty="0" smtClean="0"/>
              <a:t>Hinweisschild bei großen Bauvorhaben (&gt; 500.000,-- € Förderung)</a:t>
            </a:r>
          </a:p>
          <a:p>
            <a:r>
              <a:rPr lang="de-AT" sz="2600" dirty="0" smtClean="0"/>
              <a:t>Permanente Erinnerungstafel bei &gt; 500.00,-- € Förderung</a:t>
            </a:r>
            <a:endParaRPr lang="de-AT" sz="2600" dirty="0"/>
          </a:p>
        </p:txBody>
      </p:sp>
    </p:spTree>
    <p:extLst>
      <p:ext uri="{BB962C8B-B14F-4D97-AF65-F5344CB8AC3E}">
        <p14:creationId xmlns:p14="http://schemas.microsoft.com/office/powerpoint/2010/main" val="2884061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endParaRPr lang="de-AT" dirty="0" smtClean="0"/>
          </a:p>
          <a:p>
            <a:pPr marL="0" indent="0" algn="ctr">
              <a:buNone/>
            </a:pPr>
            <a:r>
              <a:rPr lang="de-AT" dirty="0" smtClean="0"/>
              <a:t>Vielen Dank für Ihre Aufmerksamkeit!</a:t>
            </a:r>
          </a:p>
          <a:p>
            <a:pPr marL="0" indent="0" algn="ctr">
              <a:buNone/>
            </a:pPr>
            <a:endParaRPr lang="de-AT" dirty="0"/>
          </a:p>
          <a:p>
            <a:pPr marL="0" indent="0" algn="ctr">
              <a:buNone/>
            </a:pPr>
            <a:r>
              <a:rPr lang="de-AT" dirty="0" smtClean="0"/>
              <a:t>Mag. Genia Gluhak</a:t>
            </a:r>
          </a:p>
          <a:p>
            <a:pPr marL="0" indent="0" algn="ctr">
              <a:buNone/>
            </a:pPr>
            <a:r>
              <a:rPr lang="de-AT" dirty="0" smtClean="0"/>
              <a:t>Tel: 0316/877-3708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2284047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648</Words>
  <Application>Microsoft Office PowerPoint</Application>
  <PresentationFormat>Bildschirmpräsentation (16:9)</PresentationFormat>
  <Paragraphs>77</Paragraphs>
  <Slides>20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20</vt:i4>
      </vt:variant>
    </vt:vector>
  </HeadingPairs>
  <TitlesOfParts>
    <vt:vector size="22" baseType="lpstr">
      <vt:lpstr>Larissa-Design</vt:lpstr>
      <vt:lpstr>1_Larissa-Design</vt:lpstr>
      <vt:lpstr>PowerPoint-Präsentation</vt:lpstr>
      <vt:lpstr>PowerPoint-Präsentation</vt:lpstr>
      <vt:lpstr>PowerPoint-Präsentation</vt:lpstr>
      <vt:lpstr>Projektumsetzung (1)</vt:lpstr>
      <vt:lpstr>Projektumsetzung (2)</vt:lpstr>
      <vt:lpstr>Projektumsetzung (3)</vt:lpstr>
      <vt:lpstr>Projektumsetzung (4)</vt:lpstr>
      <vt:lpstr>Projektumsetzung (5)</vt:lpstr>
      <vt:lpstr>PowerPoint-Präsentation</vt:lpstr>
      <vt:lpstr>Auftragsvergabe (1)</vt:lpstr>
      <vt:lpstr>Auftragsvergabe (2)</vt:lpstr>
      <vt:lpstr>Auftragsvergabe (3)</vt:lpstr>
      <vt:lpstr>Auftragsvergabe (4)</vt:lpstr>
      <vt:lpstr>PowerPoint-Präsentation</vt:lpstr>
      <vt:lpstr>Publizität (1)</vt:lpstr>
      <vt:lpstr>Publizität (2)</vt:lpstr>
      <vt:lpstr>Publizität (3) Publikationen und Unterlagen</vt:lpstr>
      <vt:lpstr>Publizität (4) Webseite des Begünstigten</vt:lpstr>
      <vt:lpstr>Publizität (5) A3 Plakat</vt:lpstr>
      <vt:lpstr>PowerPoint-Präsentation</vt:lpstr>
    </vt:vector>
  </TitlesOfParts>
  <Company>Land Steiermark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Landesstandard Win7</dc:creator>
  <cp:lastModifiedBy>Gluhak Genia</cp:lastModifiedBy>
  <cp:revision>40</cp:revision>
  <cp:lastPrinted>2017-03-29T14:33:34Z</cp:lastPrinted>
  <dcterms:created xsi:type="dcterms:W3CDTF">2013-06-24T08:15:38Z</dcterms:created>
  <dcterms:modified xsi:type="dcterms:W3CDTF">2017-03-29T14:47:11Z</dcterms:modified>
</cp:coreProperties>
</file>