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7" r:id="rId2"/>
    <p:sldId id="257" r:id="rId3"/>
    <p:sldId id="258" r:id="rId4"/>
    <p:sldId id="259" r:id="rId5"/>
    <p:sldId id="260" r:id="rId6"/>
    <p:sldId id="263" r:id="rId7"/>
    <p:sldId id="276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2792" autoAdjust="0"/>
  </p:normalViewPr>
  <p:slideViewPr>
    <p:cSldViewPr>
      <p:cViewPr varScale="1">
        <p:scale>
          <a:sx n="76" d="100"/>
          <a:sy n="76" d="100"/>
        </p:scale>
        <p:origin x="-1000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158C7-A1F6-44C8-9DEC-AC664B80B42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2844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8B33F-9B89-411C-A2DB-F4C2032EF6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52548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0001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dirty="0" smtClean="0"/>
              <a:t>…nicht alle haben PK budgetiert…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altLang="de-DE" dirty="0" smtClean="0"/>
              <a:t>… die auf einem Dienstvertrag basieren … (= inkludiert auch Arbeitsverhältnisse im öffentlichen Sektor und freie Dienstverträge ) </a:t>
            </a:r>
          </a:p>
          <a:p>
            <a:r>
              <a:rPr lang="de-DE" altLang="de-DE" dirty="0" smtClean="0"/>
              <a:t>… die direkt dem Begünstigten (=PT) entstanden sind … (wie LNK)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dirty="0" smtClean="0"/>
              <a:t>Überstundenpauschale im Dienstvertrag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dirty="0" smtClean="0"/>
              <a:t>Zulagen … </a:t>
            </a:r>
            <a:r>
              <a:rPr lang="de-DE" altLang="de-DE" dirty="0" err="1" smtClean="0"/>
              <a:t>zB</a:t>
            </a:r>
            <a:r>
              <a:rPr lang="de-DE" altLang="de-DE" dirty="0" smtClean="0"/>
              <a:t> Erschwerniszulage, Gefahrenzulage … nur förderfähig,</a:t>
            </a:r>
            <a:r>
              <a:rPr lang="de-DE" altLang="de-DE" baseline="0" dirty="0" smtClean="0"/>
              <a:t> wenn 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baseline="0" dirty="0" smtClean="0"/>
              <a:t>Arbeitsverfassungsgesetz nur, wenn es Betriebsrat gibt.</a:t>
            </a:r>
            <a:endParaRPr lang="de-DE" alt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dirty="0" smtClean="0"/>
              <a:t>…Dienstvertrag Basis zur Überprüfung des Dienstverhältnisses…</a:t>
            </a:r>
            <a:r>
              <a:rPr lang="de-DE" altLang="de-DE" baseline="0" dirty="0" smtClean="0"/>
              <a:t> </a:t>
            </a:r>
            <a:r>
              <a:rPr lang="de-DE" altLang="de-DE" dirty="0" smtClean="0"/>
              <a:t>müssen auch alle Ergänzungen zu den Verträgen mit berücksichtigt werden, die auf die Beurteilung der gegenständlichen Abrechnungsperiode Einfluss haben.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618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altLang="de-DE" dirty="0" smtClean="0"/>
              <a:t>…beim PT angestellt = Dienstvertrag mit PT</a:t>
            </a:r>
          </a:p>
          <a:p>
            <a:r>
              <a:rPr lang="de-AT" altLang="de-DE" dirty="0" smtClean="0"/>
              <a:t>…mehrere Berechnungsmethoden laut Nationale Förderfähigkeitsregeln… Land Steiermark verwendet das Verfahren nach </a:t>
            </a:r>
            <a:r>
              <a:rPr lang="de-AT" altLang="de-DE" dirty="0" err="1" smtClean="0"/>
              <a:t>Istkosten</a:t>
            </a:r>
            <a:r>
              <a:rPr lang="de-AT" altLang="de-DE" dirty="0" smtClean="0"/>
              <a:t>…</a:t>
            </a:r>
          </a:p>
          <a:p>
            <a:r>
              <a:rPr lang="de-AT" altLang="de-DE" dirty="0" smtClean="0"/>
              <a:t>Personalkosten müssen angemessen sei: Die Angemessenheit wird geprüft; wird mit Kollektivvertrag </a:t>
            </a:r>
            <a:r>
              <a:rPr lang="de-AT" altLang="de-DE" dirty="0" err="1" smtClean="0"/>
              <a:t>bzw</a:t>
            </a:r>
            <a:r>
              <a:rPr lang="de-AT" altLang="de-DE" dirty="0" smtClean="0"/>
              <a:t> einer gesetzlichen Grundlage verglichen, </a:t>
            </a:r>
            <a:r>
              <a:rPr lang="de-AT" altLang="de-DE" dirty="0" err="1" smtClean="0"/>
              <a:t>dh</a:t>
            </a:r>
            <a:r>
              <a:rPr lang="de-AT" altLang="de-DE" dirty="0" smtClean="0"/>
              <a:t> die Einstufung und die Tätigkeit der Person.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altLang="de-DE" dirty="0" smtClean="0"/>
              <a:t>… war schon bei der Antragsprüfung ein wichtiges Thema… </a:t>
            </a:r>
          </a:p>
          <a:p>
            <a:r>
              <a:rPr lang="de-DE" altLang="de-DE" dirty="0" smtClean="0"/>
              <a:t>Öffentliche</a:t>
            </a:r>
            <a:r>
              <a:rPr lang="de-DE" altLang="de-DE" baseline="0" dirty="0" smtClean="0"/>
              <a:t> Bedienstete: </a:t>
            </a:r>
            <a:r>
              <a:rPr lang="de-DE" altLang="de-DE" sz="1200" dirty="0" smtClean="0"/>
              <a:t>Bedienstete im direkten Dienstverhältnis mit Bund/Land/Gemeinde </a:t>
            </a:r>
            <a:endParaRPr lang="de-DE" alt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1200" dirty="0" smtClean="0"/>
              <a:t>…gilt auch für Organisationen mit mehrheitlicher Beteiligung der öffentlichen Hand…</a:t>
            </a:r>
            <a:endParaRPr lang="de-DE" altLang="de-DE" b="1" dirty="0" smtClean="0"/>
          </a:p>
          <a:p>
            <a:r>
              <a:rPr lang="de-DE" altLang="de-DE" u="sng" dirty="0" smtClean="0"/>
              <a:t>Anreizeffekt</a:t>
            </a:r>
            <a:r>
              <a:rPr lang="de-DE" altLang="de-DE" dirty="0" smtClean="0"/>
              <a:t>: Kosten für Gehälter von öffentlichen Bediensteten sind förderbar, wenn sichergestellt ist, dass ein Anreizeffekt für die Durchführung des Vorhabens</a:t>
            </a:r>
            <a:r>
              <a:rPr lang="de-DE" altLang="de-DE" baseline="0" dirty="0" smtClean="0"/>
              <a:t> und die Teilnahme des öffentlich Bediensteten an diesem Vorhaben besteht. Das heißt, dass diese Vorhaben ….</a:t>
            </a:r>
            <a:endParaRPr lang="de-DE" altLang="de-DE" dirty="0" smtClean="0"/>
          </a:p>
          <a:p>
            <a:r>
              <a:rPr lang="de-DE" altLang="de-DE" dirty="0" smtClean="0"/>
              <a:t>Sie würden das nicht umsetzen, wenn Sie das Projekt nicht genehmigt bekommen hätten.</a:t>
            </a:r>
          </a:p>
          <a:p>
            <a:r>
              <a:rPr lang="de-DE" altLang="de-DE" dirty="0" smtClean="0"/>
              <a:t>Zum Beispiel: Man macht Tätigkeiten, die sonst nicht wären, die es sonst nicht geben würde. </a:t>
            </a:r>
          </a:p>
          <a:p>
            <a:r>
              <a:rPr lang="de-DE" altLang="de-DE" dirty="0" smtClean="0"/>
              <a:t>GILT AUCH FÜR AUSGELAGERTE BETRIEBE VON GEMEINDEN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56655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altLang="de-DE" b="0" dirty="0" smtClean="0"/>
              <a:t>Tabelle schon bei Christa</a:t>
            </a:r>
          </a:p>
          <a:p>
            <a:r>
              <a:rPr lang="de-AT" altLang="de-DE" b="1" dirty="0" smtClean="0"/>
              <a:t>Wenn Sie das erste Mal PK abrechnen, bekommen wir folgende Unterlagen:</a:t>
            </a:r>
          </a:p>
          <a:p>
            <a:r>
              <a:rPr lang="de-AT" altLang="de-DE" dirty="0" smtClean="0"/>
              <a:t>Dienstverträge mit allen Änderungen: </a:t>
            </a:r>
            <a:r>
              <a:rPr lang="de-AT" altLang="de-DE" dirty="0" err="1" smtClean="0"/>
              <a:t>zB</a:t>
            </a:r>
            <a:r>
              <a:rPr lang="de-AT" altLang="de-DE" dirty="0" smtClean="0"/>
              <a:t> Reduktion des Beschäftigungsverhältnisses; Bitte jetzt einmal alle vorlegen, dann nur mehr für neue Mitarbeiter bzw. bei Änderung!</a:t>
            </a:r>
          </a:p>
          <a:p>
            <a:r>
              <a:rPr lang="de-AT" altLang="de-DE" dirty="0" smtClean="0"/>
              <a:t>Anmeldebestätigung: Bitte einmal alle vorlegen, falls in Zukunft jemand neu aufgenommen werden sollte, nur mehr für diesen Mitarbeiter vorlegen.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altLang="de-DE" dirty="0" smtClean="0"/>
              <a:t>Stundensatzberechnungsblatt: Download Homepage. Es ist verpflichtend und daher auszufüllen.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altLang="de-DE" dirty="0" smtClean="0"/>
              <a:t>Stundenlisten: Wenn Sie es uns elektronisch zukommen lassen, bitte wenn möglich</a:t>
            </a:r>
            <a:r>
              <a:rPr lang="de-AT" altLang="de-DE" baseline="0" dirty="0" smtClean="0"/>
              <a:t> in Excel, nicht in </a:t>
            </a:r>
            <a:r>
              <a:rPr lang="de-AT" altLang="de-DE" baseline="0" dirty="0" err="1" smtClean="0"/>
              <a:t>pdf</a:t>
            </a:r>
            <a:r>
              <a:rPr lang="de-AT" altLang="de-DE" baseline="0" dirty="0" smtClean="0"/>
              <a:t>.</a:t>
            </a:r>
          </a:p>
          <a:p>
            <a:r>
              <a:rPr lang="de-AT" altLang="de-DE" dirty="0" smtClean="0"/>
              <a:t>Monatliche Gehaltszettel: In Kopie</a:t>
            </a:r>
            <a:endParaRPr lang="de-AT" dirty="0" smtClean="0"/>
          </a:p>
          <a:p>
            <a:r>
              <a:rPr lang="de-AT" altLang="de-DE" dirty="0" smtClean="0"/>
              <a:t>Wenn möglich, Lohnjournal und Zahlungsnachweise Lohnnebenkosten für alle Monate; sollte dies aufgrund der Größe des PT nicht möglich sein, wird es eine Sonderregelung geben.</a:t>
            </a:r>
          </a:p>
          <a:p>
            <a:r>
              <a:rPr lang="de-AT" altLang="de-DE" dirty="0" smtClean="0"/>
              <a:t>Tatsache ist, dass die FLC die Zahlungsnachweise Gehälter + LNK zumindest anhand einer Stichprobe prüfen muss, und zwar bis zum </a:t>
            </a:r>
            <a:r>
              <a:rPr lang="de-AT" altLang="de-DE" dirty="0" err="1" smtClean="0"/>
              <a:t>Kto.Auszug</a:t>
            </a:r>
            <a:r>
              <a:rPr lang="de-AT" altLang="de-DE" dirty="0" smtClean="0"/>
              <a:t>.</a:t>
            </a:r>
          </a:p>
          <a:p>
            <a:r>
              <a:rPr lang="de-AT" altLang="de-DE" dirty="0" smtClean="0"/>
              <a:t>INFO FÜR MICH: SONDERREGELUNG IST STICHPROBE.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6218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altLang="de-DE" dirty="0" smtClean="0"/>
              <a:t>Stundensatzberechnungsblatt …</a:t>
            </a:r>
            <a:r>
              <a:rPr lang="de-DE" altLang="de-DE" baseline="0" dirty="0" smtClean="0"/>
              <a:t> wichtiges Dokument … in Mappe</a:t>
            </a:r>
            <a:r>
              <a:rPr lang="de-DE" altLang="de-DE" dirty="0" smtClean="0"/>
              <a:t>…muss vorhanden sein, trotz </a:t>
            </a:r>
            <a:r>
              <a:rPr lang="de-DE" altLang="de-DE" dirty="0" err="1" smtClean="0"/>
              <a:t>IWBecos</a:t>
            </a:r>
            <a:r>
              <a:rPr lang="de-DE" altLang="de-DE" dirty="0" smtClean="0"/>
              <a:t>. … nur grünen Bereich ausfüllen</a:t>
            </a:r>
            <a:r>
              <a:rPr lang="de-DE" altLang="de-DE" baseline="0" dirty="0" smtClean="0"/>
              <a:t> … Bereich allgemeine Daten oben, linker Teil Kosten, rechter Teil Stunden</a:t>
            </a:r>
          </a:p>
          <a:p>
            <a:pPr marL="0" indent="0">
              <a:buFontTx/>
              <a:buNone/>
            </a:pPr>
            <a:r>
              <a:rPr lang="de-DE" altLang="de-DE" sz="1200" b="1" dirty="0" smtClean="0">
                <a:ea typeface="Verdana" pitchFamily="34" charset="0"/>
                <a:cs typeface="Verdana" pitchFamily="34" charset="0"/>
              </a:rPr>
              <a:t>Brutto: </a:t>
            </a:r>
            <a:r>
              <a:rPr lang="de-DE" altLang="de-DE" sz="1200" dirty="0" smtClean="0"/>
              <a:t>Kosten, die auf einem Dienstvertrag, auf einem Kollektivvertrag oder auf einer Betriebsvereinbarung gem. § 29 </a:t>
            </a:r>
            <a:r>
              <a:rPr lang="de-DE" altLang="de-DE" sz="1200" dirty="0" err="1" smtClean="0"/>
              <a:t>ArbVG</a:t>
            </a:r>
            <a:r>
              <a:rPr lang="de-DE" altLang="de-DE" sz="1200" dirty="0" smtClean="0"/>
              <a:t> basieren oder per Gesetz festgelegt sind.</a:t>
            </a:r>
          </a:p>
          <a:p>
            <a:pPr marL="0" indent="0">
              <a:buFontTx/>
              <a:buNone/>
            </a:pPr>
            <a:r>
              <a:rPr lang="de-DE" altLang="de-DE" sz="1200" dirty="0" smtClean="0"/>
              <a:t>D.h. </a:t>
            </a:r>
            <a:r>
              <a:rPr lang="de-DE" altLang="de-DE" dirty="0" smtClean="0"/>
              <a:t>Bruttogehalt = </a:t>
            </a:r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Bruttobezug des Arbeitnehmers (inklusive </a:t>
            </a:r>
            <a:r>
              <a:rPr lang="de-D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Urlabs</a:t>
            </a:r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und Weihnachtsgeld): Nettobasisbezug, Zulagen (</a:t>
            </a:r>
            <a:r>
              <a:rPr lang="de-D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zB</a:t>
            </a:r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Schmutzzulage, Erschwerniszulage, etc.; Zulagen in Betriebsvereinbarung, im Kollektivvertrag oder per Gesetz festgelegt),  Pauschalen für </a:t>
            </a:r>
            <a:r>
              <a:rPr lang="de-D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Überstd</a:t>
            </a:r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</a:t>
            </a:r>
            <a:r>
              <a:rPr lang="de-D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LSt</a:t>
            </a:r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SVbeitrag</a:t>
            </a:r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DN, Variable Gehaltsbestandteile bzw. Prämien (festgelegt). </a:t>
            </a:r>
            <a:r>
              <a:rPr lang="de-DE" altLang="de-DE" dirty="0" smtClean="0"/>
              <a:t>Sie PK mit Zulagen haben, Fragen nach dem Vortrag (bzw. schriftlich). </a:t>
            </a:r>
            <a:r>
              <a:rPr lang="de-DE" altLang="de-DE" sz="1200" u="sng" dirty="0" smtClean="0">
                <a:ea typeface="Verdana" pitchFamily="34" charset="0"/>
                <a:cs typeface="Verdana" pitchFamily="34" charset="0"/>
              </a:rPr>
              <a:t>Prämien von Projektleitern </a:t>
            </a:r>
            <a:r>
              <a:rPr lang="de-DE" altLang="de-DE" sz="1200" dirty="0" smtClean="0">
                <a:ea typeface="Verdana" pitchFamily="34" charset="0"/>
                <a:cs typeface="Verdana" pitchFamily="34" charset="0"/>
              </a:rPr>
              <a:t>nur dann förderfähig, wenn der Mitarbeiter generell in der Rolle als Projektleiter tätig ist. </a:t>
            </a:r>
            <a:r>
              <a:rPr lang="de-DE" altLang="de-DE" dirty="0" smtClean="0">
                <a:ea typeface="Verdana" pitchFamily="34" charset="0"/>
                <a:cs typeface="Verdana" pitchFamily="34" charset="0"/>
              </a:rPr>
              <a:t>Nicht möglich, Projektleiterfunktion nur für ein einziges Vorhaben vereinbart wird, um Förderung zu maximieren. </a:t>
            </a:r>
          </a:p>
          <a:p>
            <a:pPr marL="0" indent="0">
              <a:buFontTx/>
              <a:buNone/>
            </a:pPr>
            <a:r>
              <a:rPr lang="de-DE" altLang="de-DE" b="1" dirty="0" smtClean="0"/>
              <a:t>Sonderzahlungen</a:t>
            </a:r>
            <a:r>
              <a:rPr lang="de-DE" altLang="de-DE" dirty="0" smtClean="0"/>
              <a:t>: Ist der Überbegriff für Urlaubsgeld (13. Gehalt) und Weihnachtsgeld (14. Gehalt) sowie Prämien und Jubiläumsgelder.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b="1" dirty="0" smtClean="0"/>
              <a:t>LNK</a:t>
            </a:r>
            <a:r>
              <a:rPr lang="de-DE" altLang="de-DE" dirty="0" smtClean="0"/>
              <a:t>: DB +</a:t>
            </a:r>
            <a:r>
              <a:rPr lang="de-DE" altLang="de-DE" baseline="0" dirty="0" smtClean="0"/>
              <a:t> </a:t>
            </a:r>
            <a:r>
              <a:rPr lang="de-DE" altLang="de-DE" dirty="0" smtClean="0"/>
              <a:t>DZ an Finanzamt; SV/DG</a:t>
            </a:r>
            <a:r>
              <a:rPr lang="de-DE" altLang="de-DE" baseline="0" dirty="0" smtClean="0"/>
              <a:t> + </a:t>
            </a:r>
            <a:r>
              <a:rPr lang="de-DE" altLang="de-DE" dirty="0" smtClean="0"/>
              <a:t>SV/DG SZ +</a:t>
            </a:r>
            <a:r>
              <a:rPr lang="de-DE" altLang="de-DE" baseline="0" dirty="0" smtClean="0"/>
              <a:t> MVK an Sozialversicherung; </a:t>
            </a:r>
            <a:r>
              <a:rPr lang="de-DE" altLang="de-DE" dirty="0" err="1" smtClean="0"/>
              <a:t>KommSt</a:t>
            </a:r>
            <a:r>
              <a:rPr lang="de-DE" altLang="de-DE" dirty="0" smtClean="0"/>
              <a:t> </a:t>
            </a:r>
            <a:r>
              <a:rPr lang="de-DE" altLang="de-DE" baseline="0" dirty="0" smtClean="0"/>
              <a:t>an Gemeinde abgeführt.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dirty="0" smtClean="0"/>
              <a:t>LNK: JLK oder Informationen internen Personalabteilung oder Steuerberater, je nachdem wer die Berechnung durchführt, der kann Ihnen da helfen.</a:t>
            </a:r>
          </a:p>
          <a:p>
            <a:r>
              <a:rPr lang="de-AT" altLang="de-DE" i="1" dirty="0" smtClean="0"/>
              <a:t>GAZ:</a:t>
            </a:r>
            <a:r>
              <a:rPr lang="de-AT" altLang="de-DE" dirty="0" smtClean="0"/>
              <a:t> Zeit, die ich anwesend bin, ohne </a:t>
            </a:r>
            <a:r>
              <a:rPr lang="de-AT" altLang="de-DE" b="1" dirty="0" smtClean="0"/>
              <a:t>Urlaube, Feiertage, Krankenstände sowie sonstige Abwesenheiten</a:t>
            </a:r>
            <a:r>
              <a:rPr lang="de-AT" altLang="de-DE" dirty="0" smtClean="0"/>
              <a:t>. </a:t>
            </a:r>
            <a:r>
              <a:rPr lang="de-AT" altLang="de-DE" i="1" dirty="0" smtClean="0"/>
              <a:t>PAZ:</a:t>
            </a:r>
            <a:r>
              <a:rPr lang="de-AT" altLang="de-DE" i="1" baseline="0" dirty="0" smtClean="0"/>
              <a:t> </a:t>
            </a:r>
            <a:r>
              <a:rPr lang="de-AT" altLang="de-DE" i="0" baseline="0" dirty="0" smtClean="0"/>
              <a:t>Stunden</a:t>
            </a:r>
            <a:r>
              <a:rPr lang="de-DE" altLang="de-DE" dirty="0" smtClean="0"/>
              <a:t>, die tatsächlich für das Projekt gearbeitet wurden</a:t>
            </a:r>
            <a:r>
              <a:rPr lang="de-AT" altLang="de-DE" i="1" dirty="0" smtClean="0"/>
              <a:t>;</a:t>
            </a:r>
            <a:r>
              <a:rPr lang="de-AT" altLang="de-DE" i="1" baseline="0" dirty="0" smtClean="0"/>
              <a:t> </a:t>
            </a:r>
            <a:r>
              <a:rPr lang="de-DE" altLang="de-DE" b="1" dirty="0" smtClean="0"/>
              <a:t>Pro Person ein Stundensatz/ein Stundensatzberechnungsblatt ausrechnen. </a:t>
            </a:r>
            <a:r>
              <a:rPr lang="de-DE" altLang="de-DE" dirty="0" smtClean="0"/>
              <a:t>Mitarbeiter 100 % in einem Vorhaben tätig = Gesamtanwesenheitszeit gleich die Projektarbeitszeit. </a:t>
            </a:r>
            <a:r>
              <a:rPr lang="de-AT" altLang="de-DE" b="1" dirty="0" smtClean="0"/>
              <a:t>…Mag. Bradler vorhin erwähnt, </a:t>
            </a:r>
            <a:r>
              <a:rPr lang="de-AT" altLang="de-DE" dirty="0" smtClean="0"/>
              <a:t>werden PK immer nur jährlich abgerechnet. Grund: Jahresstundensatzberechnung; es ist einfacher PK jährlich abzurechnen (keine Aufrollung)</a:t>
            </a:r>
            <a:endParaRPr lang="de-DE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31104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altLang="de-DE" dirty="0" smtClean="0"/>
              <a:t>Stundenlisten sind eines der wichtigsten Dokumente zur Prüfung – vor allem auch in Hinblick auf Nachvollzug der Tätigkeit und Abgrenzung der Tätigkeit in verschiedenen Projekten!</a:t>
            </a:r>
          </a:p>
          <a:p>
            <a:r>
              <a:rPr lang="de-AT" altLang="de-DE" dirty="0" smtClean="0"/>
              <a:t>…gehen  davon aus … in Ihrer Institution ein Zeiterfassungssystem gibt…</a:t>
            </a:r>
          </a:p>
          <a:p>
            <a:r>
              <a:rPr lang="de-AT" altLang="de-DE" dirty="0" smtClean="0"/>
              <a:t>Wenn es Ihre Zeiterfassung nicht leistet, müssen Sie eine extra Zeiterfassung für uns führen; wir können Ihnen auch eine Excel-Vorlage anbieten.</a:t>
            </a:r>
            <a:r>
              <a:rPr lang="de-AT" altLang="de-DE" baseline="0" dirty="0" smtClean="0"/>
              <a:t> </a:t>
            </a:r>
            <a:r>
              <a:rPr lang="de-AT" altLang="de-DE" b="1" dirty="0" smtClean="0"/>
              <a:t>Folgende Mindestinhalte sind erforderlich:</a:t>
            </a:r>
            <a:endParaRPr lang="de-AT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51289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altLang="de-DE" u="sng" dirty="0" smtClean="0"/>
              <a:t>Projektzuordnung</a:t>
            </a:r>
            <a:r>
              <a:rPr lang="de-AT" altLang="de-DE" dirty="0" smtClean="0"/>
              <a:t>: Stunden müssen den jeweiligen Projekten zugeordnet werden,</a:t>
            </a:r>
            <a:r>
              <a:rPr lang="de-AT" altLang="de-DE" baseline="0" dirty="0" smtClean="0"/>
              <a:t> </a:t>
            </a:r>
            <a:r>
              <a:rPr lang="de-AT" altLang="de-DE" dirty="0" smtClean="0"/>
              <a:t>Abkürzungen für die Projekte so zu wählen, dass sie für die Prüfer verständlich sind oder uns ein Abkürzungsverzeichnis mitschicken. </a:t>
            </a:r>
          </a:p>
          <a:p>
            <a:r>
              <a:rPr lang="de-AT" altLang="de-DE" u="sng" dirty="0" smtClean="0"/>
              <a:t>Detailliert:</a:t>
            </a:r>
            <a:r>
              <a:rPr lang="de-AT" altLang="de-DE" u="none" baseline="0" dirty="0" smtClean="0"/>
              <a:t> </a:t>
            </a:r>
            <a:r>
              <a:rPr lang="de-AT" altLang="de-DE" dirty="0" err="1" smtClean="0"/>
              <a:t>zB</a:t>
            </a:r>
            <a:r>
              <a:rPr lang="de-AT" altLang="de-DE" dirty="0" smtClean="0"/>
              <a:t> nicht ein jedes 3‘ Telefonat anführen, aber auch nicht nur 8 h Projektmanagement schreiben, das wäre wiederum zu wenig; bitte finden Sie einen Mittelweg.</a:t>
            </a:r>
          </a:p>
          <a:p>
            <a:r>
              <a:rPr lang="de-AT" altLang="de-DE" dirty="0" smtClean="0"/>
              <a:t>Bei den Tätigkeitsbeschreibungen ist es wichtig, dass für uns Prüfer klar ist, wie die beschriebene Tätigkeit mit dem Antrag und dem Tätigkeitsbericht bzw. den Arbeitspaketen zusammengehört.</a:t>
            </a:r>
          </a:p>
          <a:p>
            <a:r>
              <a:rPr lang="de-AT" altLang="de-DE" dirty="0" smtClean="0"/>
              <a:t>…vorhin beim Stundensatzberechnungsblatt erwähnt… GAZ und PAZ einzutragen… Angaben mit den Stundenlisten übereinstimmen.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9270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altLang="de-DE" u="sng" dirty="0" smtClean="0"/>
              <a:t>Chronologisch nach Datum sortiert und lesbar</a:t>
            </a:r>
            <a:r>
              <a:rPr lang="de-AT" altLang="de-DE" dirty="0" smtClean="0"/>
              <a:t>: Bei Excel-Stundenlisten auf die Formatierung achten, </a:t>
            </a:r>
            <a:r>
              <a:rPr lang="de-AT" altLang="de-DE" dirty="0" err="1" smtClean="0"/>
              <a:t>zB</a:t>
            </a:r>
            <a:r>
              <a:rPr lang="de-AT" altLang="de-DE" dirty="0" smtClean="0"/>
              <a:t> dass die Zeilen nicht zusammengeschoben sind.</a:t>
            </a:r>
          </a:p>
          <a:p>
            <a:r>
              <a:rPr lang="de-AT" altLang="de-DE" dirty="0" smtClean="0">
                <a:solidFill>
                  <a:srgbClr val="000000"/>
                </a:solidFill>
              </a:rPr>
              <a:t>Falls es geht, die Stunden bitte den Arbeitspakten zuordnen, muss aber nicht sein.</a:t>
            </a:r>
          </a:p>
          <a:p>
            <a:r>
              <a:rPr lang="de-AT" altLang="de-DE" u="sng" dirty="0" smtClean="0"/>
              <a:t>Stundenlisten mit zwei Unterschriften</a:t>
            </a:r>
            <a:r>
              <a:rPr lang="de-AT" altLang="de-DE" dirty="0" smtClean="0"/>
              <a:t>: Vorgesetzte(r) + MA</a:t>
            </a:r>
          </a:p>
          <a:p>
            <a:r>
              <a:rPr lang="de-AT" altLang="de-DE" u="sng" dirty="0" smtClean="0"/>
              <a:t>Industrieminuten</a:t>
            </a:r>
            <a:r>
              <a:rPr lang="de-AT" altLang="de-DE" dirty="0" smtClean="0"/>
              <a:t>: 1 h ist 1,00, eine halbe Stunde ist 0,50, eine Viertelstunde = 0,25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7036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dirty="0" smtClean="0"/>
              <a:t>Das wäre die Vorlage für die Erfassung von Gesamt- und Projektarbeitszeit, die wir Ihnen zur Verfügung stellen können, wenn Ihr Zeiterfassungssystem nicht ausreicht.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Erklären – auf</a:t>
            </a:r>
            <a:r>
              <a:rPr lang="de-DE" baseline="0" dirty="0" smtClean="0"/>
              <a:t> Mindestbestandteile von vorhin verweisen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974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altLang="de-DE" dirty="0" smtClean="0"/>
              <a:t>Nicht alle, die PK haben, haben eine GK-Pauschale budgetiert.</a:t>
            </a:r>
          </a:p>
          <a:p>
            <a:r>
              <a:rPr lang="de-AT" altLang="de-DE" dirty="0" smtClean="0"/>
              <a:t>…wenn Gemeinkosten… muss Folgendes beachtet werden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6741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altLang="de-DE" u="none" dirty="0" smtClean="0"/>
              <a:t>Gemeinkosten</a:t>
            </a:r>
            <a:r>
              <a:rPr lang="de-DE" altLang="de-DE" u="none" baseline="0" dirty="0" smtClean="0"/>
              <a:t> = Overheadkosten = für die Aufrechterhaltung des Betriebes</a:t>
            </a:r>
            <a:endParaRPr lang="de-DE" altLang="de-DE" u="none" dirty="0" smtClean="0"/>
          </a:p>
          <a:p>
            <a:r>
              <a:rPr lang="de-DE" altLang="de-DE" u="sng" dirty="0" smtClean="0"/>
              <a:t>Beispiele GK</a:t>
            </a:r>
            <a:r>
              <a:rPr lang="de-DE" altLang="de-DE" dirty="0" smtClean="0"/>
              <a:t>: Pacht, Leasing, Büromaterial, Kopien, Betriebskosten. </a:t>
            </a:r>
          </a:p>
          <a:p>
            <a:r>
              <a:rPr lang="de-DE" altLang="de-DE" dirty="0" smtClean="0"/>
              <a:t>Die genaue Liste finden Sie in den Nationalen Förderfähigkeitsregeln unter Art. 8.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4978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3848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altLang="de-DE" dirty="0" smtClean="0"/>
              <a:t>Die vereinbarten GK sind </a:t>
            </a:r>
            <a:r>
              <a:rPr lang="de-AT" altLang="de-DE" u="sng" dirty="0" smtClean="0"/>
              <a:t>ausschließlich</a:t>
            </a:r>
            <a:r>
              <a:rPr lang="de-AT" altLang="de-DE" dirty="0" smtClean="0"/>
              <a:t> als Pauschalsatz von 15 % der direkten förderbaren PK förderbar.</a:t>
            </a:r>
          </a:p>
          <a:p>
            <a:r>
              <a:rPr lang="de-AT" altLang="de-DE" dirty="0" smtClean="0"/>
              <a:t>Das grundsätzliche Vorhandensein von GK ist nachzuweisen.</a:t>
            </a:r>
          </a:p>
          <a:p>
            <a:r>
              <a:rPr lang="de-DE" altLang="de-DE" u="sng" dirty="0" smtClean="0"/>
              <a:t>Nachweise</a:t>
            </a:r>
            <a:r>
              <a:rPr lang="de-DE" altLang="de-DE" u="none" baseline="0" dirty="0" smtClean="0"/>
              <a:t> = auf Tabelle PK verweisen - </a:t>
            </a:r>
            <a:r>
              <a:rPr lang="de-DE" altLang="de-DE" u="none" dirty="0" smtClean="0"/>
              <a:t>sind</a:t>
            </a:r>
            <a:r>
              <a:rPr lang="de-DE" altLang="de-DE" dirty="0" smtClean="0"/>
              <a:t> zur Überprüfung der Förderfähigkeit von indirekten Kosten durch den Begünstigten zu erbringen: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200" dirty="0" smtClean="0"/>
              <a:t>Rechnungsabschluss, Jahresabschluss, Einnahmen-Ausgaben-Rechnung </a:t>
            </a:r>
            <a:r>
              <a:rPr lang="de-DE" sz="1200" dirty="0" smtClean="0"/>
              <a:t>oder ein ähnliches Dokument, welches die grundsätzliche Existenz indirekter Kosten belegt,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aseline="0" dirty="0" err="1" smtClean="0"/>
              <a:t>dh</a:t>
            </a:r>
            <a:r>
              <a:rPr lang="de-AT" altLang="de-DE" dirty="0" smtClean="0"/>
              <a:t> Bilanz für 2015 oder vorläufige für 2016 vorlegen oder Auszug aus Buchhaltung für 2016, wo ersichtlich ist, dass es GK gibt.</a:t>
            </a:r>
            <a:endParaRPr lang="de-AT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4860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415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7894"/>
            <a:ext cx="2894058" cy="620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2880320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924396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Textplatzhalter 9"/>
          <p:cNvSpPr>
            <a:spLocks noGrp="1"/>
          </p:cNvSpPr>
          <p:nvPr userDrawn="1">
            <p:ph type="body" sz="quarter" idx="12"/>
          </p:nvPr>
        </p:nvSpPr>
        <p:spPr>
          <a:xfrm>
            <a:off x="323528" y="1419622"/>
            <a:ext cx="4176000" cy="50425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926000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6" name="Textplatzhalter 9"/>
          <p:cNvSpPr>
            <a:spLocks noGrp="1"/>
          </p:cNvSpPr>
          <p:nvPr userDrawn="1">
            <p:ph type="body" sz="quarter" idx="14"/>
          </p:nvPr>
        </p:nvSpPr>
        <p:spPr>
          <a:xfrm>
            <a:off x="4662000" y="1419622"/>
            <a:ext cx="4176000" cy="5030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520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419622"/>
            <a:ext cx="4176000" cy="280991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20634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Bildplatzhalter 12"/>
          <p:cNvSpPr>
            <a:spLocks noGrp="1"/>
          </p:cNvSpPr>
          <p:nvPr userDrawn="1">
            <p:ph type="pic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4452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2"/>
          </p:nvPr>
        </p:nvSpPr>
        <p:spPr>
          <a:xfrm>
            <a:off x="4662000" y="1419622"/>
            <a:ext cx="4176712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2681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1194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2" name="Tabellenplatzhalter 6"/>
          <p:cNvSpPr>
            <a:spLocks noGrp="1"/>
          </p:cNvSpPr>
          <p:nvPr userDrawn="1">
            <p:ph type="tbl" sz="quarter" idx="11"/>
          </p:nvPr>
        </p:nvSpPr>
        <p:spPr>
          <a:xfrm>
            <a:off x="323528" y="1419622"/>
            <a:ext cx="8496944" cy="2808312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00954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12" name="Tabellenplatzhalter 7"/>
          <p:cNvSpPr>
            <a:spLocks noGrp="1"/>
          </p:cNvSpPr>
          <p:nvPr userDrawn="1">
            <p:ph type="tbl" sz="quarter" idx="12"/>
          </p:nvPr>
        </p:nvSpPr>
        <p:spPr>
          <a:xfrm>
            <a:off x="324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1968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849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67708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13" name="Diagrammplatzhalter 4"/>
          <p:cNvSpPr>
            <a:spLocks noGrp="1"/>
          </p:cNvSpPr>
          <p:nvPr userDrawn="1">
            <p:ph type="chart" sz="quarter" idx="11"/>
          </p:nvPr>
        </p:nvSpPr>
        <p:spPr>
          <a:xfrm>
            <a:off x="4662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2602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Vorlage_PPT_16zu9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3" name="Titel 5"/>
          <p:cNvSpPr>
            <a:spLocks noGrp="1"/>
          </p:cNvSpPr>
          <p:nvPr>
            <p:ph type="title"/>
          </p:nvPr>
        </p:nvSpPr>
        <p:spPr>
          <a:xfrm>
            <a:off x="323528" y="267494"/>
            <a:ext cx="8496944" cy="1152128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563638"/>
            <a:ext cx="8496732" cy="2664296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755576" y="1606615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solidFill>
                  <a:prstClr val="black"/>
                </a:solidFill>
              </a:rPr>
              <a:t>IWB-Workshop 30.03.2017</a:t>
            </a:r>
          </a:p>
        </p:txBody>
      </p:sp>
      <p:sp>
        <p:nvSpPr>
          <p:cNvPr id="5" name="Rechteck 4"/>
          <p:cNvSpPr/>
          <p:nvPr/>
        </p:nvSpPr>
        <p:spPr>
          <a:xfrm>
            <a:off x="827584" y="257175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prstClr val="black"/>
                </a:solidFill>
              </a:rPr>
              <a:t>Personalkosten und Gemeinkosten</a:t>
            </a:r>
            <a:endParaRPr lang="de-DE" sz="2400" b="1" dirty="0">
              <a:solidFill>
                <a:prstClr val="black"/>
              </a:solidFill>
            </a:endParaRPr>
          </a:p>
          <a:p>
            <a:pPr algn="ctr"/>
            <a:r>
              <a:rPr lang="de-DE" sz="2400" b="1" dirty="0" smtClean="0">
                <a:solidFill>
                  <a:prstClr val="black"/>
                </a:solidFill>
              </a:rPr>
              <a:t>Heike Jantscher</a:t>
            </a:r>
            <a:endParaRPr lang="de-DE" sz="2400" b="1" dirty="0">
              <a:solidFill>
                <a:prstClr val="black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67544" y="4587974"/>
            <a:ext cx="6336704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DE" sz="1050" b="1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Abteilung 17 Landes- und Regionalentwicklung, </a:t>
            </a:r>
            <a:r>
              <a:rPr lang="de-DE" sz="1050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Stabstelle Controlling, </a:t>
            </a:r>
            <a:r>
              <a:rPr lang="de-DE" sz="1050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Innerer Dienst und Haushaltsführung</a:t>
            </a:r>
            <a:endParaRPr lang="de-DE" sz="1050" dirty="0" smtClean="0">
              <a:solidFill>
                <a:prstClr val="black"/>
              </a:solidFill>
              <a:latin typeface="Arial Narrow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de-DE" sz="1050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www.raumplanung.steiermark.at</a:t>
            </a:r>
            <a:endParaRPr lang="de-DE" sz="1050" dirty="0">
              <a:solidFill>
                <a:prstClr val="black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 dirty="0" smtClean="0"/>
          </a:p>
          <a:p>
            <a:endParaRPr lang="de-AT" dirty="0"/>
          </a:p>
          <a:p>
            <a:endParaRPr lang="de-AT" dirty="0" smtClean="0"/>
          </a:p>
          <a:p>
            <a:pPr marL="0" indent="0" algn="ctr">
              <a:buNone/>
            </a:pPr>
            <a:r>
              <a:rPr lang="de-DE" sz="2800" b="1" dirty="0"/>
              <a:t>Personalkosten</a:t>
            </a:r>
          </a:p>
          <a:p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>
                <a:solidFill>
                  <a:schemeClr val="bg1"/>
                </a:solidFill>
              </a:rPr>
              <a:t>Personalkosten (1)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altLang="de-DE" sz="1800" b="1" dirty="0"/>
              <a:t>Was sind Personalkosten? </a:t>
            </a:r>
          </a:p>
          <a:p>
            <a:pPr marL="0" indent="0">
              <a:buFontTx/>
              <a:buNone/>
            </a:pPr>
            <a:endParaRPr lang="de-DE" altLang="de-DE" sz="1800" b="1" dirty="0"/>
          </a:p>
          <a:p>
            <a:pPr marL="0" indent="0" algn="just">
              <a:buFontTx/>
              <a:buNone/>
            </a:pPr>
            <a:r>
              <a:rPr lang="de-DE" altLang="de-DE" sz="1800" dirty="0"/>
              <a:t>Personalkosten sind Bruttolohn-/Gehaltskosten, die auf einem Dienstvertrag basieren oder per Gesetz festgelegt sind und alle anderen Kosten, die mit den Bruttolohn-/Gehaltskosten zusammenhängen und direkt dem Begünstigten entstanden </a:t>
            </a:r>
            <a:r>
              <a:rPr lang="de-DE" altLang="de-DE" sz="1800" dirty="0" smtClean="0"/>
              <a:t>sind.</a:t>
            </a:r>
            <a:endParaRPr lang="de-A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3200" dirty="0">
                <a:solidFill>
                  <a:schemeClr val="bg1"/>
                </a:solidFill>
              </a:rPr>
              <a:t>Personalkosten 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de-DE" sz="1800" dirty="0"/>
              <a:t>Unter den Begriff Personalkosten fallen auch</a:t>
            </a:r>
            <a:r>
              <a:rPr lang="de-DE" sz="1800" dirty="0" smtClean="0"/>
              <a:t>:</a:t>
            </a:r>
          </a:p>
          <a:p>
            <a:pPr marL="0" indent="0" algn="just">
              <a:buFontTx/>
              <a:buNone/>
              <a:defRPr/>
            </a:pPr>
            <a:endParaRPr lang="de-DE" sz="1000" dirty="0"/>
          </a:p>
          <a:p>
            <a:pPr algn="just">
              <a:defRPr/>
            </a:pPr>
            <a:r>
              <a:rPr lang="de-DE" sz="1800" dirty="0" smtClean="0"/>
              <a:t>Kosten </a:t>
            </a:r>
            <a:r>
              <a:rPr lang="de-DE" sz="1800" dirty="0"/>
              <a:t>für Überstunden,</a:t>
            </a:r>
          </a:p>
          <a:p>
            <a:pPr algn="just">
              <a:defRPr/>
            </a:pPr>
            <a:r>
              <a:rPr lang="de-DE" sz="1800" dirty="0"/>
              <a:t>Überstundenpauschalen und generelle und rechtsverbindliche, in gesetzlichen oder kollektivvertraglichen Bestimmungen</a:t>
            </a:r>
          </a:p>
          <a:p>
            <a:pPr algn="just">
              <a:defRPr/>
            </a:pPr>
            <a:r>
              <a:rPr lang="de-DE" sz="1800" dirty="0"/>
              <a:t>oder in Betriebsvereinbarungen </a:t>
            </a:r>
            <a:r>
              <a:rPr lang="de-DE" sz="1800" dirty="0">
                <a:solidFill>
                  <a:srgbClr val="000000"/>
                </a:solidFill>
              </a:rPr>
              <a:t>gem. § </a:t>
            </a:r>
            <a:r>
              <a:rPr lang="de-DE" sz="1800" dirty="0" smtClean="0">
                <a:solidFill>
                  <a:srgbClr val="000000"/>
                </a:solidFill>
              </a:rPr>
              <a:t>29 </a:t>
            </a:r>
            <a:r>
              <a:rPr lang="de-DE" altLang="de-DE" sz="1800" dirty="0"/>
              <a:t>Arbeitsverfassungsgesetz (kurz </a:t>
            </a:r>
            <a:r>
              <a:rPr lang="de-DE" altLang="de-DE" sz="1800" dirty="0" err="1"/>
              <a:t>ArbVG</a:t>
            </a:r>
            <a:r>
              <a:rPr lang="de-DE" altLang="de-DE" sz="1800" dirty="0" smtClean="0"/>
              <a:t>)</a:t>
            </a:r>
            <a:r>
              <a:rPr lang="de-DE" sz="1800" dirty="0" smtClean="0">
                <a:solidFill>
                  <a:srgbClr val="000000"/>
                </a:solidFill>
              </a:rPr>
              <a:t> </a:t>
            </a:r>
            <a:r>
              <a:rPr lang="de-DE" sz="1800" dirty="0"/>
              <a:t>festgelegte Zulagen oder variable Gehaltsbestandteile. 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6042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>
                <a:solidFill>
                  <a:schemeClr val="bg1"/>
                </a:solidFill>
              </a:rPr>
              <a:t>Personalkosten (3)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de-AT" altLang="de-DE" sz="1800" dirty="0"/>
              <a:t>Personalkosten sind grundsätzlich förderfähig wenn:</a:t>
            </a:r>
          </a:p>
          <a:p>
            <a:pPr>
              <a:defRPr/>
            </a:pPr>
            <a:r>
              <a:rPr lang="de-AT" altLang="de-DE" sz="1800" dirty="0" smtClean="0"/>
              <a:t>sie in der Fördervereinbarung genehmigt sind</a:t>
            </a:r>
          </a:p>
          <a:p>
            <a:pPr>
              <a:defRPr/>
            </a:pPr>
            <a:r>
              <a:rPr lang="de-AT" altLang="de-DE" sz="1800" dirty="0" smtClean="0"/>
              <a:t>die </a:t>
            </a:r>
            <a:r>
              <a:rPr lang="de-AT" altLang="de-DE" sz="1800" dirty="0"/>
              <a:t>Person beim Projektträger angestellt ist</a:t>
            </a:r>
          </a:p>
          <a:p>
            <a:pPr>
              <a:defRPr/>
            </a:pPr>
            <a:r>
              <a:rPr lang="de-AT" altLang="de-DE" sz="1800" dirty="0"/>
              <a:t>die Person für das Projekt tatsächlich arbeitet</a:t>
            </a:r>
          </a:p>
          <a:p>
            <a:pPr>
              <a:defRPr/>
            </a:pPr>
            <a:r>
              <a:rPr lang="de-AT" altLang="de-DE" sz="1800" dirty="0"/>
              <a:t>sämtliche Kosten vom Projektträger bezahlt werden</a:t>
            </a:r>
          </a:p>
          <a:p>
            <a:pPr>
              <a:defRPr/>
            </a:pPr>
            <a:r>
              <a:rPr lang="de-AT" altLang="de-DE" sz="1800" dirty="0"/>
              <a:t>eine nachvollziehbare Tätigkeitsbeschreibung </a:t>
            </a:r>
            <a:r>
              <a:rPr lang="de-AT" altLang="de-DE" sz="1800" dirty="0" smtClean="0"/>
              <a:t>vorliegt</a:t>
            </a:r>
          </a:p>
          <a:p>
            <a:pPr marL="0" indent="0" algn="just">
              <a:buFontTx/>
              <a:buNone/>
              <a:defRPr/>
            </a:pPr>
            <a:endParaRPr lang="de-AT" altLang="de-DE" sz="400" dirty="0" smtClean="0"/>
          </a:p>
          <a:p>
            <a:pPr marL="0" indent="0" algn="just">
              <a:buFontTx/>
              <a:buNone/>
              <a:defRPr/>
            </a:pPr>
            <a:r>
              <a:rPr lang="de-AT" altLang="de-DE" sz="1800" dirty="0" smtClean="0"/>
              <a:t>Die </a:t>
            </a:r>
            <a:r>
              <a:rPr lang="de-AT" altLang="de-DE" sz="1800" dirty="0"/>
              <a:t>Stundensatzberechnung erfolgt </a:t>
            </a:r>
            <a:r>
              <a:rPr lang="de-AT" altLang="de-DE" sz="1800" dirty="0" smtClean="0"/>
              <a:t>nach dem Verfahren nach </a:t>
            </a:r>
            <a:r>
              <a:rPr lang="de-AT" altLang="de-DE" sz="1800" dirty="0" err="1"/>
              <a:t>Istkosten</a:t>
            </a:r>
            <a:r>
              <a:rPr lang="de-AT" altLang="de-DE" sz="1800" dirty="0" smtClean="0"/>
              <a:t>.</a:t>
            </a:r>
          </a:p>
          <a:p>
            <a:pPr marL="0" indent="0" algn="just">
              <a:spcBef>
                <a:spcPts val="24"/>
              </a:spcBef>
              <a:buNone/>
              <a:defRPr/>
            </a:pPr>
            <a:r>
              <a:rPr lang="de-DE" sz="1800" dirty="0" smtClean="0"/>
              <a:t>Stundensatz </a:t>
            </a:r>
            <a:r>
              <a:rPr lang="de-DE" sz="1800" dirty="0"/>
              <a:t>= Division der tatsächlichen förderbaren Personalkosten eines Kalenderjahres durch die tatsächlich in diesem Zeitraum geleisteten Arbeitsstunden.</a:t>
            </a:r>
          </a:p>
          <a:p>
            <a:pPr marL="0" indent="0" algn="just">
              <a:buFontTx/>
              <a:buNone/>
              <a:defRPr/>
            </a:pPr>
            <a:endParaRPr lang="de-AT" altLang="de-DE" sz="1800" dirty="0"/>
          </a:p>
        </p:txBody>
      </p:sp>
    </p:spTree>
    <p:extLst>
      <p:ext uri="{BB962C8B-B14F-4D97-AF65-F5344CB8AC3E}">
        <p14:creationId xmlns:p14="http://schemas.microsoft.com/office/powerpoint/2010/main" val="41906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>
                <a:solidFill>
                  <a:schemeClr val="bg1"/>
                </a:solidFill>
              </a:rPr>
              <a:t>Personalkosten </a:t>
            </a:r>
            <a:r>
              <a:rPr lang="de-AT" altLang="de-DE" sz="3200" dirty="0" smtClean="0">
                <a:solidFill>
                  <a:schemeClr val="bg1"/>
                </a:solidFill>
              </a:rPr>
              <a:t>(4)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de-DE" altLang="de-DE" sz="1800" b="1" dirty="0"/>
              <a:t>Personalkosten Öffentlich </a:t>
            </a:r>
            <a:r>
              <a:rPr lang="de-DE" altLang="de-DE" sz="1800" b="1" dirty="0" smtClean="0"/>
              <a:t>Bedienstete</a:t>
            </a:r>
          </a:p>
          <a:p>
            <a:pPr marL="0" indent="0">
              <a:buFontTx/>
              <a:buNone/>
              <a:defRPr/>
            </a:pPr>
            <a:endParaRPr lang="de-DE" altLang="de-DE" sz="1000" b="1" dirty="0"/>
          </a:p>
          <a:p>
            <a:pPr algn="just">
              <a:defRPr/>
            </a:pPr>
            <a:r>
              <a:rPr lang="de-DE" altLang="de-DE" sz="1800" dirty="0"/>
              <a:t>Kosten für Gehälter von öffentlich Bediensteten </a:t>
            </a:r>
            <a:r>
              <a:rPr lang="de-DE" altLang="de-DE" sz="1800" dirty="0" smtClean="0"/>
              <a:t>sind </a:t>
            </a:r>
            <a:r>
              <a:rPr lang="de-DE" altLang="de-DE" sz="1800" dirty="0"/>
              <a:t>förderfähig, soweit „diese Gehälter mit den Ausgaben für vorhabenbezogene Tätigkeiten, </a:t>
            </a:r>
            <a:r>
              <a:rPr lang="de-DE" altLang="de-DE" sz="1800" b="1" dirty="0"/>
              <a:t>die die betreffende Behörde ohne das betreffende Vorhaben nicht durchführen würde</a:t>
            </a:r>
            <a:r>
              <a:rPr lang="de-DE" altLang="de-DE" sz="1800" dirty="0"/>
              <a:t>, in Zusammenhang stehen</a:t>
            </a:r>
            <a:r>
              <a:rPr lang="de-DE" altLang="de-DE" sz="1800" dirty="0" smtClean="0"/>
              <a:t>“.</a:t>
            </a:r>
          </a:p>
          <a:p>
            <a:pPr marL="400050" lvl="1" indent="0" algn="just">
              <a:buNone/>
              <a:defRPr/>
            </a:pPr>
            <a:r>
              <a:rPr lang="de-DE" sz="1800" b="1" dirty="0" smtClean="0"/>
              <a:t>„Anreizeffekt“</a:t>
            </a:r>
            <a:r>
              <a:rPr lang="de-DE" sz="1800" dirty="0" smtClean="0"/>
              <a:t>: Vorhaben würden ohne Förderung </a:t>
            </a:r>
            <a:r>
              <a:rPr lang="de-DE" sz="1800" dirty="0"/>
              <a:t>nicht oder nicht im notwendigen Umfang </a:t>
            </a:r>
            <a:r>
              <a:rPr lang="de-DE" sz="1800" dirty="0" smtClean="0"/>
              <a:t>durchgeführt/realisiert </a:t>
            </a:r>
            <a:r>
              <a:rPr lang="de-DE" sz="1800" dirty="0"/>
              <a:t>bzw. die Tätigkeiten nicht </a:t>
            </a:r>
            <a:r>
              <a:rPr lang="de-DE" sz="1800" dirty="0" smtClean="0"/>
              <a:t>ausgeführt. </a:t>
            </a:r>
            <a:endParaRPr lang="de-DE" sz="1800" dirty="0"/>
          </a:p>
          <a:p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80977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kern="0" dirty="0">
                <a:solidFill>
                  <a:schemeClr val="bg1"/>
                </a:solidFill>
              </a:rPr>
              <a:t>Personalkosten </a:t>
            </a:r>
            <a:r>
              <a:rPr lang="de-AT" altLang="de-DE" sz="3200" kern="0" dirty="0" smtClean="0">
                <a:solidFill>
                  <a:schemeClr val="bg1"/>
                </a:solidFill>
              </a:rPr>
              <a:t>(5)</a:t>
            </a:r>
            <a:endParaRPr lang="de-AT" sz="32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2" t="20255" r="31990" b="57087"/>
          <a:stretch/>
        </p:blipFill>
        <p:spPr bwMode="auto">
          <a:xfrm>
            <a:off x="571168" y="1707654"/>
            <a:ext cx="7778538" cy="232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251520" y="1275606"/>
            <a:ext cx="3872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AT" altLang="de-DE" b="1" dirty="0"/>
              <a:t>Vorzulegende Unterlagen pro </a:t>
            </a:r>
            <a:r>
              <a:rPr lang="de-AT" altLang="de-DE" b="1" dirty="0" smtClean="0"/>
              <a:t>Person:</a:t>
            </a:r>
            <a:endParaRPr lang="de-AT" altLang="de-DE" b="1" dirty="0"/>
          </a:p>
        </p:txBody>
      </p:sp>
    </p:spTree>
    <p:extLst>
      <p:ext uri="{BB962C8B-B14F-4D97-AF65-F5344CB8AC3E}">
        <p14:creationId xmlns:p14="http://schemas.microsoft.com/office/powerpoint/2010/main" val="3644412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3" t="16689" r="39601" b="13277"/>
          <a:stretch>
            <a:fillRect/>
          </a:stretch>
        </p:blipFill>
        <p:spPr>
          <a:xfrm>
            <a:off x="3779912" y="1275606"/>
            <a:ext cx="2015554" cy="309322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3200" dirty="0">
                <a:solidFill>
                  <a:schemeClr val="bg1"/>
                </a:solidFill>
              </a:rPr>
              <a:t>Personalkosten </a:t>
            </a:r>
            <a:r>
              <a:rPr lang="de-DE" altLang="de-DE" sz="3200" dirty="0" smtClean="0">
                <a:solidFill>
                  <a:schemeClr val="bg1"/>
                </a:solidFill>
              </a:rPr>
              <a:t>(6)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9" t="12577" r="38405" b="12283"/>
          <a:stretch/>
        </p:blipFill>
        <p:spPr bwMode="auto">
          <a:xfrm>
            <a:off x="3790335" y="1347614"/>
            <a:ext cx="2141074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60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kern="0" dirty="0"/>
              <a:t> </a:t>
            </a:r>
            <a:r>
              <a:rPr lang="de-AT" altLang="de-DE" sz="3200" kern="0" dirty="0">
                <a:solidFill>
                  <a:schemeClr val="bg1"/>
                </a:solidFill>
              </a:rPr>
              <a:t>Personalkosten </a:t>
            </a:r>
            <a:r>
              <a:rPr lang="de-AT" altLang="de-DE" sz="3200" kern="0" dirty="0" smtClean="0">
                <a:solidFill>
                  <a:schemeClr val="bg1"/>
                </a:solidFill>
              </a:rPr>
              <a:t>(</a:t>
            </a:r>
            <a:r>
              <a:rPr lang="de-AT" altLang="de-DE" sz="3200" kern="0" dirty="0">
                <a:solidFill>
                  <a:schemeClr val="bg1"/>
                </a:solidFill>
              </a:rPr>
              <a:t>7</a:t>
            </a:r>
            <a:r>
              <a:rPr lang="de-AT" altLang="de-DE" sz="3200" kern="0" dirty="0" smtClean="0">
                <a:solidFill>
                  <a:schemeClr val="bg1"/>
                </a:solidFill>
              </a:rPr>
              <a:t>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de-AT" altLang="de-DE" sz="1800" b="1" dirty="0"/>
              <a:t>Zeiterfassung Mindestinhalt (1):</a:t>
            </a:r>
            <a:endParaRPr lang="de-AT" altLang="de-DE" sz="1800" dirty="0"/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Name des Mitarbeiters/der Mitarbeiterin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Monat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Tag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Kommen und Gehen-Zeiten</a:t>
            </a:r>
          </a:p>
          <a:p>
            <a:pPr>
              <a:spcAft>
                <a:spcPts val="600"/>
              </a:spcAft>
              <a:defRPr/>
            </a:pPr>
            <a:r>
              <a:rPr lang="de-AT" altLang="de-DE" sz="1800" dirty="0"/>
              <a:t>Anwesenheitszeit</a:t>
            </a:r>
          </a:p>
          <a:p>
            <a:endParaRPr lang="de-AT" sz="180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4294967295"/>
          </p:nvPr>
        </p:nvSpPr>
        <p:spPr>
          <a:xfrm>
            <a:off x="4860032" y="1419622"/>
            <a:ext cx="3672408" cy="2809875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de-AT" altLang="de-DE" sz="1800" dirty="0" smtClean="0"/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 smtClean="0"/>
              <a:t>Pause</a:t>
            </a:r>
            <a:endParaRPr lang="de-AT" altLang="de-DE" sz="1800" dirty="0"/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Krankenstand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Urlaub/ZA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Sonstige Abwesenheiten, z.B. Arztbesuch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1776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kern="0" dirty="0"/>
              <a:t> </a:t>
            </a:r>
            <a:r>
              <a:rPr lang="de-AT" altLang="de-DE" sz="3200" kern="0" dirty="0">
                <a:solidFill>
                  <a:schemeClr val="bg1"/>
                </a:solidFill>
              </a:rPr>
              <a:t>Personalkosten </a:t>
            </a:r>
            <a:r>
              <a:rPr lang="de-AT" altLang="de-DE" sz="3200" kern="0" dirty="0" smtClean="0">
                <a:solidFill>
                  <a:schemeClr val="bg1"/>
                </a:solidFill>
              </a:rPr>
              <a:t>(</a:t>
            </a:r>
            <a:r>
              <a:rPr lang="de-AT" altLang="de-DE" sz="3200" kern="0" dirty="0">
                <a:solidFill>
                  <a:schemeClr val="bg1"/>
                </a:solidFill>
              </a:rPr>
              <a:t>8</a:t>
            </a:r>
            <a:r>
              <a:rPr lang="de-AT" altLang="de-DE" sz="3200" kern="0" dirty="0" smtClean="0">
                <a:solidFill>
                  <a:schemeClr val="bg1"/>
                </a:solidFill>
              </a:rPr>
              <a:t>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de-AT" altLang="de-DE" sz="1800" b="1" dirty="0"/>
              <a:t>Zeiterfassung Mindestinhalt (2):</a:t>
            </a:r>
            <a:endParaRPr lang="de-AT" altLang="de-DE" sz="1800" dirty="0"/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Projektzuordnung (z.B. Projektkürzel, Arbeitspaket</a:t>
            </a:r>
            <a:r>
              <a:rPr lang="de-AT" altLang="de-DE" sz="1800" dirty="0" smtClean="0"/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 smtClean="0"/>
              <a:t>Projektstunden</a:t>
            </a:r>
            <a:endParaRPr lang="de-AT" altLang="de-DE" sz="1800" dirty="0"/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Vollständige und detaillierte (nachvollziehbar und aussagekräftig) Tätigkeitsbeschreibung – Übereinstimmung mit Antrag und Tätigkeitsbericht beachten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de-AT" altLang="de-DE" sz="1800" dirty="0" smtClean="0"/>
              <a:t>Wichtig</a:t>
            </a:r>
            <a:r>
              <a:rPr lang="de-AT" altLang="de-DE" sz="1800" dirty="0"/>
              <a:t>: GAZ und PAZ auf </a:t>
            </a:r>
            <a:r>
              <a:rPr lang="de-AT" altLang="de-DE" sz="1800" dirty="0" smtClean="0"/>
              <a:t>Stundensatzberechnungsblätter </a:t>
            </a:r>
            <a:r>
              <a:rPr lang="de-AT" altLang="de-DE" sz="1800" dirty="0"/>
              <a:t>richtig ausfüllen - Stunden müssen mit Stundenlisten </a:t>
            </a:r>
            <a:r>
              <a:rPr lang="de-AT" altLang="de-DE" sz="1800" dirty="0" smtClean="0"/>
              <a:t>übereinstimmen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362628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kern="0" dirty="0"/>
              <a:t> </a:t>
            </a:r>
            <a:r>
              <a:rPr lang="de-AT" altLang="de-DE" sz="3200" kern="0" dirty="0">
                <a:solidFill>
                  <a:schemeClr val="bg1"/>
                </a:solidFill>
              </a:rPr>
              <a:t>Personalkosten </a:t>
            </a:r>
            <a:r>
              <a:rPr lang="de-AT" altLang="de-DE" sz="3200" kern="0" dirty="0" smtClean="0">
                <a:solidFill>
                  <a:schemeClr val="bg1"/>
                </a:solidFill>
              </a:rPr>
              <a:t>(</a:t>
            </a:r>
            <a:r>
              <a:rPr lang="de-AT" altLang="de-DE" sz="3200" kern="0" dirty="0">
                <a:solidFill>
                  <a:schemeClr val="bg1"/>
                </a:solidFill>
              </a:rPr>
              <a:t>9</a:t>
            </a:r>
            <a:r>
              <a:rPr lang="de-AT" altLang="de-DE" sz="3200" kern="0" dirty="0" smtClean="0">
                <a:solidFill>
                  <a:schemeClr val="bg1"/>
                </a:solidFill>
              </a:rPr>
              <a:t>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de-AT" altLang="de-DE" sz="1800" b="1" dirty="0"/>
              <a:t>Zeiterfassung Formalerfordernisse:</a:t>
            </a:r>
            <a:endParaRPr lang="de-AT" altLang="de-DE" sz="1800" dirty="0"/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Chronologisch nach Datum sortiert und lesbar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>
                <a:solidFill>
                  <a:srgbClr val="000000"/>
                </a:solidFill>
              </a:rPr>
              <a:t>Zwischensumme </a:t>
            </a:r>
            <a:r>
              <a:rPr lang="de-AT" altLang="de-DE" sz="1800" dirty="0"/>
              <a:t>pro Monat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Jedes Monat auf neue Seite ausdrucken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Alle Stundenlisten mit zwei Unterschriften pro Monat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de-AT" altLang="de-DE" sz="1800" dirty="0"/>
              <a:t>Zeiten in Industrieminuten mit zwei </a:t>
            </a:r>
            <a:r>
              <a:rPr lang="de-AT" altLang="de-DE" sz="1800" dirty="0" smtClean="0"/>
              <a:t>Dezimalstellen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70001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>
                <a:solidFill>
                  <a:schemeClr val="bg1"/>
                </a:solidFill>
              </a:rPr>
              <a:t>Personalkosten (</a:t>
            </a:r>
            <a:r>
              <a:rPr lang="de-AT" altLang="de-DE" sz="3200" dirty="0" smtClean="0">
                <a:solidFill>
                  <a:schemeClr val="bg1"/>
                </a:solidFill>
              </a:rPr>
              <a:t>10)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6" t="19951" r="20039" b="9720"/>
          <a:stretch/>
        </p:blipFill>
        <p:spPr bwMode="auto">
          <a:xfrm>
            <a:off x="827584" y="1334928"/>
            <a:ext cx="7560840" cy="2934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38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endParaRPr lang="de-AT" altLang="de-DE" b="1" dirty="0"/>
          </a:p>
          <a:p>
            <a:pPr marL="0" indent="0" algn="ctr">
              <a:buFontTx/>
              <a:buNone/>
            </a:pPr>
            <a:endParaRPr lang="de-AT" altLang="de-DE" b="1" dirty="0"/>
          </a:p>
          <a:p>
            <a:pPr marL="0" indent="0" algn="ctr">
              <a:buFontTx/>
              <a:buNone/>
            </a:pPr>
            <a:endParaRPr lang="de-AT" altLang="de-DE" b="1" dirty="0"/>
          </a:p>
          <a:p>
            <a:pPr marL="0" indent="0" algn="ctr">
              <a:buFontTx/>
              <a:buNone/>
            </a:pPr>
            <a:r>
              <a:rPr lang="de-AT" altLang="de-DE" sz="2800" b="1" dirty="0"/>
              <a:t>Gemeinkosten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4339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3200" dirty="0">
                <a:solidFill>
                  <a:schemeClr val="bg1"/>
                </a:solidFill>
              </a:rPr>
              <a:t>Gemeinkosten (1)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de-DE" sz="1800" b="1" dirty="0"/>
              <a:t>Was sind Gemeinkosten?</a:t>
            </a:r>
          </a:p>
          <a:p>
            <a:pPr marL="0" indent="0">
              <a:buFontTx/>
              <a:buNone/>
              <a:defRPr/>
            </a:pPr>
            <a:endParaRPr lang="de-DE" sz="1000" dirty="0" smtClean="0"/>
          </a:p>
          <a:p>
            <a:pPr marL="0" indent="0" algn="just">
              <a:buFontTx/>
              <a:buNone/>
              <a:defRPr/>
            </a:pPr>
            <a:r>
              <a:rPr lang="de-DE" sz="1800" dirty="0" smtClean="0"/>
              <a:t>Gemeinkosten </a:t>
            </a:r>
            <a:r>
              <a:rPr lang="de-DE" sz="1800" dirty="0"/>
              <a:t>(Indirekte Kosten) sind jene Kosten, die einem Vorhaben nicht direkt zugerechnet werden können. Gemeinkosten fallen in der Regel für die Aufrechterhaltung des Betriebes bzw. der Organisation an. 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9488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>
                <a:solidFill>
                  <a:schemeClr val="bg1"/>
                </a:solidFill>
              </a:rPr>
              <a:t>Gemeinkosten 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spcBef>
                <a:spcPts val="432"/>
              </a:spcBef>
              <a:buFontTx/>
              <a:buNone/>
              <a:defRPr/>
            </a:pPr>
            <a:r>
              <a:rPr lang="de-AT" altLang="de-DE" sz="1800" dirty="0"/>
              <a:t>Gemeinkosten sind förderfähig:</a:t>
            </a:r>
          </a:p>
          <a:p>
            <a:pPr marL="0" indent="0">
              <a:spcBef>
                <a:spcPts val="432"/>
              </a:spcBef>
              <a:buFontTx/>
              <a:buNone/>
              <a:defRPr/>
            </a:pPr>
            <a:endParaRPr lang="de-AT" altLang="de-DE" sz="1000" dirty="0"/>
          </a:p>
          <a:p>
            <a:pPr>
              <a:spcBef>
                <a:spcPts val="432"/>
              </a:spcBef>
              <a:defRPr/>
            </a:pPr>
            <a:r>
              <a:rPr lang="de-AT" altLang="de-DE" sz="1800" dirty="0"/>
              <a:t>wenn der Projektträger grundsätzlich Gemeinkosten hat</a:t>
            </a:r>
          </a:p>
          <a:p>
            <a:pPr>
              <a:spcBef>
                <a:spcPts val="432"/>
              </a:spcBef>
              <a:defRPr/>
            </a:pPr>
            <a:r>
              <a:rPr lang="de-AT" altLang="de-DE" sz="1800" dirty="0"/>
              <a:t>wenn die Kosten vom Projektträger bezahlt werden</a:t>
            </a:r>
          </a:p>
          <a:p>
            <a:pPr>
              <a:spcBef>
                <a:spcPts val="432"/>
              </a:spcBef>
              <a:defRPr/>
            </a:pPr>
            <a:r>
              <a:rPr lang="de-AT" altLang="de-DE" sz="1800" dirty="0"/>
              <a:t>wenn sie genehmigt sind und</a:t>
            </a:r>
          </a:p>
          <a:p>
            <a:pPr>
              <a:spcBef>
                <a:spcPts val="432"/>
              </a:spcBef>
              <a:defRPr/>
            </a:pPr>
            <a:r>
              <a:rPr lang="de-AT" altLang="de-DE" sz="1800" u="sng" dirty="0"/>
              <a:t>nur</a:t>
            </a:r>
            <a:r>
              <a:rPr lang="de-AT" altLang="de-DE" sz="1800" dirty="0"/>
              <a:t> in der genehmigten </a:t>
            </a:r>
            <a:r>
              <a:rPr lang="de-AT" altLang="de-DE" sz="1800" dirty="0" smtClean="0"/>
              <a:t>Höhe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27657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>
                <a:solidFill>
                  <a:schemeClr val="bg1"/>
                </a:solidFill>
              </a:rPr>
              <a:t>Gemeinkosten (3)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de-AT" sz="1800" dirty="0"/>
              <a:t>Pauschalsatz von 15 % der direkten förderbaren Personalkosten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de-AT" sz="1800" dirty="0" smtClean="0"/>
              <a:t>Nachweise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endParaRPr lang="de-AT" sz="1800" dirty="0"/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endParaRPr lang="de-AT" sz="1800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de-AT" sz="1800" dirty="0"/>
              <a:t>Keine Übermittlung von Einzelbelegen mehr notwendig</a:t>
            </a:r>
          </a:p>
          <a:p>
            <a:pPr algn="just">
              <a:defRPr/>
            </a:pPr>
            <a:r>
              <a:rPr lang="de-DE" sz="1800" dirty="0"/>
              <a:t>Kosten, die im Rahmen eines Pauschalsatzes abgegolten werden, können nicht als direkte Kosten anerkannt werden. </a:t>
            </a:r>
            <a:endParaRPr lang="de-AT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t="20406" r="31878" b="72439"/>
          <a:stretch/>
        </p:blipFill>
        <p:spPr bwMode="auto">
          <a:xfrm>
            <a:off x="769620" y="2211710"/>
            <a:ext cx="7474788" cy="74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830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endParaRPr lang="de-AT" altLang="de-DE" b="1" dirty="0"/>
          </a:p>
          <a:p>
            <a:pPr marL="0" indent="0" algn="ctr">
              <a:buFontTx/>
              <a:buNone/>
              <a:defRPr/>
            </a:pPr>
            <a:endParaRPr lang="de-AT" altLang="de-DE" b="1" dirty="0"/>
          </a:p>
          <a:p>
            <a:pPr marL="0" indent="0" algn="ctr">
              <a:buFontTx/>
              <a:buNone/>
              <a:defRPr/>
            </a:pPr>
            <a:r>
              <a:rPr lang="de-AT" altLang="de-DE" sz="2800" b="1" dirty="0"/>
              <a:t>Danke für Ihre </a:t>
            </a:r>
            <a:r>
              <a:rPr lang="de-AT" altLang="de-DE" sz="2800" b="1" dirty="0" smtClean="0"/>
              <a:t>Aufmerksamkeit!</a:t>
            </a:r>
          </a:p>
          <a:p>
            <a:pPr marL="0" indent="0" algn="ctr">
              <a:buFontTx/>
              <a:buNone/>
              <a:defRPr/>
            </a:pPr>
            <a:r>
              <a:rPr lang="de-AT" altLang="de-DE" sz="2800" b="1" dirty="0" smtClean="0"/>
              <a:t>Fragen?</a:t>
            </a:r>
            <a:endParaRPr lang="de-AT" altLang="de-DE" sz="2800" b="1" dirty="0"/>
          </a:p>
          <a:p>
            <a:pPr marL="0" indent="0">
              <a:buNone/>
              <a:defRPr/>
            </a:pP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1605736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1654</Words>
  <Application>Microsoft Office PowerPoint</Application>
  <PresentationFormat>Bildschirmpräsentation (16:9)</PresentationFormat>
  <Paragraphs>163</Paragraphs>
  <Slides>17</Slides>
  <Notes>17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Larissa-Design</vt:lpstr>
      <vt:lpstr>PowerPoint-Präsentation</vt:lpstr>
      <vt:lpstr>PowerPoint-Präsentation</vt:lpstr>
      <vt:lpstr>Personalkosten (1)</vt:lpstr>
      <vt:lpstr>Personalkosten (2)</vt:lpstr>
      <vt:lpstr>Personalkosten (3)</vt:lpstr>
      <vt:lpstr>Personalkosten (4)</vt:lpstr>
      <vt:lpstr>Personalkosten (5)</vt:lpstr>
      <vt:lpstr>Personalkosten (6)</vt:lpstr>
      <vt:lpstr> Personalkosten (7)</vt:lpstr>
      <vt:lpstr> Personalkosten (8)</vt:lpstr>
      <vt:lpstr> Personalkosten (9)</vt:lpstr>
      <vt:lpstr>Personalkosten (10)</vt:lpstr>
      <vt:lpstr>PowerPoint-Präsentation</vt:lpstr>
      <vt:lpstr>Gemeinkosten (1)</vt:lpstr>
      <vt:lpstr>Gemeinkosten (2)</vt:lpstr>
      <vt:lpstr>Gemeinkosten (3)</vt:lpstr>
      <vt:lpstr>PowerPoint-Präsentation</vt:lpstr>
    </vt:vector>
  </TitlesOfParts>
  <Company>Land Steiermark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 Win7</dc:creator>
  <cp:lastModifiedBy>Bradler Christa</cp:lastModifiedBy>
  <cp:revision>72</cp:revision>
  <cp:lastPrinted>2017-03-28T06:48:35Z</cp:lastPrinted>
  <dcterms:created xsi:type="dcterms:W3CDTF">2013-06-24T08:15:38Z</dcterms:created>
  <dcterms:modified xsi:type="dcterms:W3CDTF">2017-03-28T11:44:00Z</dcterms:modified>
</cp:coreProperties>
</file>