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4" r:id="rId4"/>
    <p:sldId id="265" r:id="rId5"/>
    <p:sldId id="266" r:id="rId6"/>
    <p:sldId id="258" r:id="rId7"/>
    <p:sldId id="267" r:id="rId8"/>
    <p:sldId id="269" r:id="rId9"/>
    <p:sldId id="271" r:id="rId10"/>
    <p:sldId id="261" r:id="rId11"/>
    <p:sldId id="263" r:id="rId12"/>
    <p:sldId id="268" r:id="rId13"/>
    <p:sldId id="273" r:id="rId14"/>
    <p:sldId id="270" r:id="rId15"/>
  </p:sldIdLst>
  <p:sldSz cx="6858000" cy="51435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12" autoAdjust="0"/>
  </p:normalViewPr>
  <p:slideViewPr>
    <p:cSldViewPr>
      <p:cViewPr varScale="1">
        <p:scale>
          <a:sx n="107" d="100"/>
          <a:sy n="107" d="100"/>
        </p:scale>
        <p:origin x="-1478" y="-82"/>
      </p:cViewPr>
      <p:guideLst>
        <p:guide orient="horz" pos="16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agler4\AppData\Local\Microsoft\Windows\Temporary%20Internet%20Files\Content.Outlook\X4TNK0Y0\Mappe1%20(5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A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spPr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</c:spPr>
          <c:explosion val="25"/>
          <c:dPt>
            <c:idx val="1"/>
            <c:bubble3D val="0"/>
            <c:spPr>
              <a:solidFill>
                <a:schemeClr val="accent2"/>
              </a:solidFill>
              <a:effectLst>
                <a:outerShdw blurRad="152400" dist="317500" dir="5400000" sx="90000" sy="-19000" rotWithShape="0">
                  <a:prstClr val="black">
                    <a:alpha val="15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-2.6145447203714919E-2"/>
                  <c:y val="6.309724110404020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4.2161114476075109E-2"/>
                  <c:y val="5.588175550079146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9.4111205330102962E-2"/>
                  <c:y val="-0.1637433688545728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7.8863557439935394E-2"/>
                  <c:y val="-7.511392511794938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b="1">
                    <a:solidFill>
                      <a:sysClr val="windowText" lastClr="000000"/>
                    </a:solidFill>
                  </a:defRPr>
                </a:pPr>
                <a:endParaRPr lang="de-DE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Tabelle1!$E$3:$E$8</c:f>
              <c:strCache>
                <c:ptCount val="6"/>
                <c:pt idx="0">
                  <c:v>Regionale Identität</c:v>
                </c:pt>
                <c:pt idx="1">
                  <c:v>Demografie/Jugend</c:v>
                </c:pt>
                <c:pt idx="2">
                  <c:v>Wirtschaftsstandort stärken</c:v>
                </c:pt>
                <c:pt idx="3">
                  <c:v>Inwertsetzung natürlicher Ressourcen </c:v>
                </c:pt>
                <c:pt idx="4">
                  <c:v>Mobilität &amp; Mobilitätsmanagement</c:v>
                </c:pt>
                <c:pt idx="5">
                  <c:v>Bildung/Fachkräfte</c:v>
                </c:pt>
              </c:strCache>
            </c:strRef>
          </c:cat>
          <c:val>
            <c:numRef>
              <c:f>Tabelle1!$F$3:$F$8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10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 rtl="0">
            <a:defRPr/>
          </a:pPr>
          <a:endParaRPr lang="de-DE"/>
        </a:p>
      </c:txPr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622C02-F151-4CB6-A86A-CCBEA436E59A}" type="doc">
      <dgm:prSet loTypeId="urn:microsoft.com/office/officeart/2005/8/layout/vList2" loCatId="list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de-AT"/>
        </a:p>
      </dgm:t>
    </dgm:pt>
    <dgm:pt modelId="{610C9744-58B0-4C8F-886A-B4B3D17CA100}" type="pres">
      <dgm:prSet presAssocID="{C8622C02-F151-4CB6-A86A-CCBEA436E59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de-AT"/>
        </a:p>
      </dgm:t>
    </dgm:pt>
  </dgm:ptLst>
  <dgm:cxnLst>
    <dgm:cxn modelId="{523D6336-1D3B-434F-9C3D-C4D7D7D10A1F}" type="presOf" srcId="{C8622C02-F151-4CB6-A86A-CCBEA436E59A}" destId="{610C9744-58B0-4C8F-886A-B4B3D17CA10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D64DFC9-E6AF-48EA-A128-7DEB8EDE7791}" type="doc">
      <dgm:prSet loTypeId="urn:microsoft.com/office/officeart/2005/8/layout/vList2" loCatId="list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de-AT"/>
        </a:p>
      </dgm:t>
    </dgm:pt>
    <dgm:pt modelId="{6DE143DC-1C83-4E81-826C-549683BCDAFE}">
      <dgm:prSet custT="1"/>
      <dgm:spPr/>
      <dgm:t>
        <a:bodyPr/>
        <a:lstStyle/>
        <a:p>
          <a:pPr rtl="0"/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1 </a:t>
          </a:r>
          <a:r>
            <a:rPr lang="en-GB" sz="1400" dirty="0" err="1" smtClean="0">
              <a:latin typeface="Arial" panose="020B0604020202020204" pitchFamily="34" charset="0"/>
              <a:cs typeface="Arial" panose="020B0604020202020204" pitchFamily="34" charset="0"/>
            </a:rPr>
            <a:t>Verwaltungsbehörde</a:t>
          </a:r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: ÖROK-</a:t>
          </a:r>
          <a:r>
            <a:rPr lang="en-GB" sz="1400" dirty="0" err="1" smtClean="0">
              <a:latin typeface="Arial" panose="020B0604020202020204" pitchFamily="34" charset="0"/>
              <a:cs typeface="Arial" panose="020B0604020202020204" pitchFamily="34" charset="0"/>
            </a:rPr>
            <a:t>Geschäftsstelle</a:t>
          </a:r>
          <a:endParaRPr lang="de-AT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E03988D-89DC-470B-B27E-E5AB4F3EF847}" type="parTrans" cxnId="{E0A9AB40-324C-4EF7-A1E3-EFE3AA1AB95A}">
      <dgm:prSet/>
      <dgm:spPr/>
      <dgm:t>
        <a:bodyPr/>
        <a:lstStyle/>
        <a:p>
          <a:endParaRPr lang="de-AT" sz="1400"/>
        </a:p>
      </dgm:t>
    </dgm:pt>
    <dgm:pt modelId="{6B204710-0C84-49A4-84E7-602D267D150F}" type="sibTrans" cxnId="{E0A9AB40-324C-4EF7-A1E3-EFE3AA1AB95A}">
      <dgm:prSet/>
      <dgm:spPr/>
      <dgm:t>
        <a:bodyPr/>
        <a:lstStyle/>
        <a:p>
          <a:endParaRPr lang="de-AT" sz="1400"/>
        </a:p>
      </dgm:t>
    </dgm:pt>
    <dgm:pt modelId="{582FEC3E-811C-4A5B-86D3-7C4D1D75589F}">
      <dgm:prSet custT="1"/>
      <dgm:spPr/>
      <dgm:t>
        <a:bodyPr/>
        <a:lstStyle/>
        <a:p>
          <a:pPr rtl="0"/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16 </a:t>
          </a:r>
          <a:r>
            <a:rPr lang="en-GB" sz="1400" dirty="0" err="1" smtClean="0">
              <a:latin typeface="Arial" panose="020B0604020202020204" pitchFamily="34" charset="0"/>
              <a:cs typeface="Arial" panose="020B0604020202020204" pitchFamily="34" charset="0"/>
            </a:rPr>
            <a:t>Zwischengeschaltete</a:t>
          </a:r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400" dirty="0" err="1" smtClean="0">
              <a:latin typeface="Arial" panose="020B0604020202020204" pitchFamily="34" charset="0"/>
              <a:cs typeface="Arial" panose="020B0604020202020204" pitchFamily="34" charset="0"/>
            </a:rPr>
            <a:t>Stellen</a:t>
          </a:r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 ( 4 Bund + </a:t>
          </a:r>
          <a:r>
            <a:rPr lang="de-AT" sz="1400" noProof="0" dirty="0" smtClean="0">
              <a:latin typeface="Arial" panose="020B0604020202020204" pitchFamily="34" charset="0"/>
              <a:cs typeface="Arial" panose="020B0604020202020204" pitchFamily="34" charset="0"/>
            </a:rPr>
            <a:t>12 Länder)</a:t>
          </a:r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de-AT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C5DEBF-E549-4DE6-8BA1-EC3759380C88}" type="parTrans" cxnId="{7FB57122-8443-4569-99F7-34554190DE70}">
      <dgm:prSet/>
      <dgm:spPr/>
      <dgm:t>
        <a:bodyPr/>
        <a:lstStyle/>
        <a:p>
          <a:endParaRPr lang="de-AT" sz="1400"/>
        </a:p>
      </dgm:t>
    </dgm:pt>
    <dgm:pt modelId="{43B92F8E-AC01-48D2-94F8-6F7620E3C7AE}" type="sibTrans" cxnId="{7FB57122-8443-4569-99F7-34554190DE70}">
      <dgm:prSet/>
      <dgm:spPr/>
      <dgm:t>
        <a:bodyPr/>
        <a:lstStyle/>
        <a:p>
          <a:endParaRPr lang="de-AT" sz="1400"/>
        </a:p>
      </dgm:t>
    </dgm:pt>
    <dgm:pt modelId="{DA34AC7F-5154-485D-8929-2E2126368A5B}">
      <dgm:prSet custT="1"/>
      <dgm:spPr/>
      <dgm:t>
        <a:bodyPr/>
        <a:lstStyle/>
        <a:p>
          <a:pPr rtl="0"/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1 </a:t>
          </a:r>
          <a:r>
            <a:rPr lang="en-GB" sz="1400" dirty="0" err="1" smtClean="0">
              <a:latin typeface="Arial" panose="020B0604020202020204" pitchFamily="34" charset="0"/>
              <a:cs typeface="Arial" panose="020B0604020202020204" pitchFamily="34" charset="0"/>
            </a:rPr>
            <a:t>Bescheinigungsbehörde</a:t>
          </a:r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: BKA IV/4</a:t>
          </a:r>
          <a:endParaRPr lang="de-AT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E12646B-9E97-4F5A-B758-85CF8C6B5AD5}" type="parTrans" cxnId="{F8F43103-F652-4B3D-9821-E3519A27E67F}">
      <dgm:prSet/>
      <dgm:spPr/>
      <dgm:t>
        <a:bodyPr/>
        <a:lstStyle/>
        <a:p>
          <a:endParaRPr lang="de-AT" sz="1400"/>
        </a:p>
      </dgm:t>
    </dgm:pt>
    <dgm:pt modelId="{E5A97DD1-1007-42BC-AF3F-F4C842111418}" type="sibTrans" cxnId="{F8F43103-F652-4B3D-9821-E3519A27E67F}">
      <dgm:prSet/>
      <dgm:spPr/>
      <dgm:t>
        <a:bodyPr/>
        <a:lstStyle/>
        <a:p>
          <a:endParaRPr lang="de-AT" sz="1400"/>
        </a:p>
      </dgm:t>
    </dgm:pt>
    <dgm:pt modelId="{228AA0AD-E8CD-4F93-B20C-48E46BEF3D61}">
      <dgm:prSet custT="1"/>
      <dgm:spPr/>
      <dgm:t>
        <a:bodyPr/>
        <a:lstStyle/>
        <a:p>
          <a:pPr rtl="0"/>
          <a:r>
            <a:rPr lang="de-AT" sz="1400" dirty="0" smtClean="0">
              <a:latin typeface="Arial" panose="020B0604020202020204" pitchFamily="34" charset="0"/>
              <a:cs typeface="Arial" panose="020B0604020202020204" pitchFamily="34" charset="0"/>
            </a:rPr>
            <a:t>1 Prüfbehörde: BKA IV/3 </a:t>
          </a:r>
          <a:endParaRPr lang="de-AT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C363060-1ED0-490E-94A4-906B9A5A18D9}" type="parTrans" cxnId="{1D7848C5-971D-42D1-93F6-D42471A09836}">
      <dgm:prSet/>
      <dgm:spPr/>
      <dgm:t>
        <a:bodyPr/>
        <a:lstStyle/>
        <a:p>
          <a:endParaRPr lang="de-AT" sz="1400"/>
        </a:p>
      </dgm:t>
    </dgm:pt>
    <dgm:pt modelId="{6699CB75-801C-4C1C-9E9F-3E513D6A9BA1}" type="sibTrans" cxnId="{1D7848C5-971D-42D1-93F6-D42471A09836}">
      <dgm:prSet/>
      <dgm:spPr/>
      <dgm:t>
        <a:bodyPr/>
        <a:lstStyle/>
        <a:p>
          <a:endParaRPr lang="de-AT" sz="1400"/>
        </a:p>
      </dgm:t>
    </dgm:pt>
    <dgm:pt modelId="{6ABF332A-E00A-42E2-AC92-12A23BF0A464}">
      <dgm:prSet custT="1"/>
      <dgm:spPr/>
      <dgm:t>
        <a:bodyPr/>
        <a:lstStyle/>
        <a:p>
          <a:pPr rtl="0"/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1 </a:t>
          </a:r>
          <a:r>
            <a:rPr lang="en-GB" sz="1400" dirty="0" err="1" smtClean="0">
              <a:latin typeface="Arial" panose="020B0604020202020204" pitchFamily="34" charset="0"/>
              <a:cs typeface="Arial" panose="020B0604020202020204" pitchFamily="34" charset="0"/>
            </a:rPr>
            <a:t>Begleitausschuss</a:t>
          </a:r>
          <a:endParaRPr lang="de-AT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9958137-3291-4A91-8432-C5B37F5DDFC9}" type="parTrans" cxnId="{5FBE2B38-AC95-41FF-9D68-4EA2C4C0705E}">
      <dgm:prSet/>
      <dgm:spPr/>
      <dgm:t>
        <a:bodyPr/>
        <a:lstStyle/>
        <a:p>
          <a:endParaRPr lang="de-AT" sz="1400"/>
        </a:p>
      </dgm:t>
    </dgm:pt>
    <dgm:pt modelId="{968D92F9-5E89-4F32-86A7-0D2A72FABAE1}" type="sibTrans" cxnId="{5FBE2B38-AC95-41FF-9D68-4EA2C4C0705E}">
      <dgm:prSet/>
      <dgm:spPr/>
      <dgm:t>
        <a:bodyPr/>
        <a:lstStyle/>
        <a:p>
          <a:endParaRPr lang="de-AT" sz="1400"/>
        </a:p>
      </dgm:t>
    </dgm:pt>
    <dgm:pt modelId="{2228FCB7-42A6-41AA-A850-60F73FA97C64}">
      <dgm:prSet custT="1"/>
      <dgm:spPr/>
      <dgm:t>
        <a:bodyPr/>
        <a:lstStyle/>
        <a:p>
          <a:pPr rtl="0"/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1 </a:t>
          </a:r>
          <a:r>
            <a:rPr lang="en-GB" sz="1400" dirty="0" err="1" smtClean="0">
              <a:latin typeface="Arial" panose="020B0604020202020204" pitchFamily="34" charset="0"/>
              <a:cs typeface="Arial" panose="020B0604020202020204" pitchFamily="34" charset="0"/>
            </a:rPr>
            <a:t>Beschreibung</a:t>
          </a:r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 des </a:t>
          </a:r>
          <a:r>
            <a:rPr lang="en-GB" sz="1400" dirty="0" err="1" smtClean="0">
              <a:latin typeface="Arial" panose="020B0604020202020204" pitchFamily="34" charset="0"/>
              <a:cs typeface="Arial" panose="020B0604020202020204" pitchFamily="34" charset="0"/>
            </a:rPr>
            <a:t>Verwaltungs</a:t>
          </a:r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- und </a:t>
          </a:r>
          <a:r>
            <a:rPr lang="en-GB" sz="1400" dirty="0" err="1" smtClean="0">
              <a:latin typeface="Arial" panose="020B0604020202020204" pitchFamily="34" charset="0"/>
              <a:cs typeface="Arial" panose="020B0604020202020204" pitchFamily="34" charset="0"/>
            </a:rPr>
            <a:t>Kontrollsystems</a:t>
          </a:r>
          <a:endParaRPr lang="de-AT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5012B75-D073-4C4D-8DCF-BD36430E4A7E}" type="sibTrans" cxnId="{17EC51AE-D508-4613-AD85-66E7AA74B7BF}">
      <dgm:prSet/>
      <dgm:spPr/>
      <dgm:t>
        <a:bodyPr/>
        <a:lstStyle/>
        <a:p>
          <a:endParaRPr lang="de-AT" sz="1400"/>
        </a:p>
      </dgm:t>
    </dgm:pt>
    <dgm:pt modelId="{BB47AD66-8A3E-4B20-A657-A0D55F8E9D5A}" type="parTrans" cxnId="{17EC51AE-D508-4613-AD85-66E7AA74B7BF}">
      <dgm:prSet/>
      <dgm:spPr/>
      <dgm:t>
        <a:bodyPr/>
        <a:lstStyle/>
        <a:p>
          <a:endParaRPr lang="de-AT" sz="1400"/>
        </a:p>
      </dgm:t>
    </dgm:pt>
    <dgm:pt modelId="{861BFB5E-4629-45EA-99FD-5664AE882DFB}">
      <dgm:prSet custT="1"/>
      <dgm:spPr/>
      <dgm:t>
        <a:bodyPr/>
        <a:lstStyle/>
        <a:p>
          <a:pPr rtl="0"/>
          <a:r>
            <a:rPr lang="de-AT" sz="1400" dirty="0" smtClean="0">
              <a:latin typeface="Arial" panose="020B0604020202020204" pitchFamily="34" charset="0"/>
              <a:cs typeface="Arial" panose="020B0604020202020204" pitchFamily="34" charset="0"/>
            </a:rPr>
            <a:t>1 Operationelles Programm</a:t>
          </a:r>
          <a:endParaRPr lang="de-AT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AAECAA1-DE1A-4B73-95F3-9CFBECCE059E}" type="sibTrans" cxnId="{351E1C8E-121A-4444-89BF-79B858886D40}">
      <dgm:prSet/>
      <dgm:spPr/>
      <dgm:t>
        <a:bodyPr/>
        <a:lstStyle/>
        <a:p>
          <a:endParaRPr lang="de-AT" sz="1400"/>
        </a:p>
      </dgm:t>
    </dgm:pt>
    <dgm:pt modelId="{0CCEB00D-7340-4FA3-94E8-A986BACF0799}" type="parTrans" cxnId="{351E1C8E-121A-4444-89BF-79B858886D40}">
      <dgm:prSet/>
      <dgm:spPr/>
      <dgm:t>
        <a:bodyPr/>
        <a:lstStyle/>
        <a:p>
          <a:endParaRPr lang="de-AT" sz="1400"/>
        </a:p>
      </dgm:t>
    </dgm:pt>
    <dgm:pt modelId="{ABC4403E-0ABD-4E6D-9100-A57C7B5666EB}">
      <dgm:prSet custT="1"/>
      <dgm:spPr/>
      <dgm:t>
        <a:bodyPr/>
        <a:lstStyle/>
        <a:p>
          <a:pPr rtl="0"/>
          <a:r>
            <a:rPr lang="de-AT" sz="1400" dirty="0" smtClean="0">
              <a:latin typeface="Arial" panose="020B0604020202020204" pitchFamily="34" charset="0"/>
              <a:cs typeface="Arial" panose="020B0604020202020204" pitchFamily="34" charset="0"/>
            </a:rPr>
            <a:t>Subsidiäre nationale Förderfähigkeitsregeln mit Kofinanzierung aus dem EFRE im Programm IWB 2014-2020 (NFFR 2014-2020)</a:t>
          </a:r>
          <a:endParaRPr lang="de-AT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F1BD41-31F6-4F75-A6AA-B1C3C7CE60D1}" type="parTrans" cxnId="{D2C541E4-3CE4-4E64-836C-93B932D569B2}">
      <dgm:prSet/>
      <dgm:spPr/>
      <dgm:t>
        <a:bodyPr/>
        <a:lstStyle/>
        <a:p>
          <a:endParaRPr lang="de-AT" sz="1400"/>
        </a:p>
      </dgm:t>
    </dgm:pt>
    <dgm:pt modelId="{0248AB06-A375-4FDB-BB19-5CC1FF7BD717}" type="sibTrans" cxnId="{D2C541E4-3CE4-4E64-836C-93B932D569B2}">
      <dgm:prSet/>
      <dgm:spPr/>
      <dgm:t>
        <a:bodyPr/>
        <a:lstStyle/>
        <a:p>
          <a:endParaRPr lang="de-AT" sz="1400"/>
        </a:p>
      </dgm:t>
    </dgm:pt>
    <dgm:pt modelId="{93FD13B4-F059-4B87-94B6-89AB24ADC752}" type="pres">
      <dgm:prSet presAssocID="{ED64DFC9-E6AF-48EA-A128-7DEB8EDE779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de-AT"/>
        </a:p>
      </dgm:t>
    </dgm:pt>
    <dgm:pt modelId="{B3FD657A-8550-471C-B4E3-141F4F271F28}" type="pres">
      <dgm:prSet presAssocID="{6DE143DC-1C83-4E81-826C-549683BCDAFE}" presName="parentText" presStyleLbl="node1" presStyleIdx="0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de-AT"/>
        </a:p>
      </dgm:t>
    </dgm:pt>
    <dgm:pt modelId="{2208D184-2137-4413-970B-4636AD9A6507}" type="pres">
      <dgm:prSet presAssocID="{6B204710-0C84-49A4-84E7-602D267D150F}" presName="spacer" presStyleCnt="0"/>
      <dgm:spPr/>
    </dgm:pt>
    <dgm:pt modelId="{2B3E8A55-69FE-4B72-BE2C-569C95A63057}" type="pres">
      <dgm:prSet presAssocID="{582FEC3E-811C-4A5B-86D3-7C4D1D75589F}" presName="parentText" presStyleLbl="node1" presStyleIdx="1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de-AT"/>
        </a:p>
      </dgm:t>
    </dgm:pt>
    <dgm:pt modelId="{97869B43-BFDA-4D5F-A98C-4F798373BAC2}" type="pres">
      <dgm:prSet presAssocID="{43B92F8E-AC01-48D2-94F8-6F7620E3C7AE}" presName="spacer" presStyleCnt="0"/>
      <dgm:spPr/>
    </dgm:pt>
    <dgm:pt modelId="{4FED7ADB-C4CD-44E0-A10B-9FC88A9723A1}" type="pres">
      <dgm:prSet presAssocID="{DA34AC7F-5154-485D-8929-2E2126368A5B}" presName="parentText" presStyleLbl="node1" presStyleIdx="2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de-AT"/>
        </a:p>
      </dgm:t>
    </dgm:pt>
    <dgm:pt modelId="{F4635411-8DFF-4695-B86D-7228552FA28D}" type="pres">
      <dgm:prSet presAssocID="{E5A97DD1-1007-42BC-AF3F-F4C842111418}" presName="spacer" presStyleCnt="0"/>
      <dgm:spPr/>
    </dgm:pt>
    <dgm:pt modelId="{93C1C807-FB3A-4D2E-A5CA-2E26DEB7F539}" type="pres">
      <dgm:prSet presAssocID="{228AA0AD-E8CD-4F93-B20C-48E46BEF3D61}" presName="parentText" presStyleLbl="node1" presStyleIdx="3" presStyleCnt="8" custLinFactNeighborY="0">
        <dgm:presLayoutVars>
          <dgm:chMax val="0"/>
          <dgm:bulletEnabled val="1"/>
        </dgm:presLayoutVars>
      </dgm:prSet>
      <dgm:spPr/>
      <dgm:t>
        <a:bodyPr/>
        <a:lstStyle/>
        <a:p>
          <a:endParaRPr lang="de-AT"/>
        </a:p>
      </dgm:t>
    </dgm:pt>
    <dgm:pt modelId="{3C2BDA15-0184-4DA7-A8B0-83C4549AE042}" type="pres">
      <dgm:prSet presAssocID="{6699CB75-801C-4C1C-9E9F-3E513D6A9BA1}" presName="spacer" presStyleCnt="0"/>
      <dgm:spPr/>
    </dgm:pt>
    <dgm:pt modelId="{98BF5616-C068-4167-9234-82005417F246}" type="pres">
      <dgm:prSet presAssocID="{6ABF332A-E00A-42E2-AC92-12A23BF0A464}" presName="parentText" presStyleLbl="node1" presStyleIdx="4" presStyleCnt="8" custLinFactY="-9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de-AT"/>
        </a:p>
      </dgm:t>
    </dgm:pt>
    <dgm:pt modelId="{72FC847B-2008-4FE9-BFD0-A53C65F7BF85}" type="pres">
      <dgm:prSet presAssocID="{968D92F9-5E89-4F32-86A7-0D2A72FABAE1}" presName="spacer" presStyleCnt="0"/>
      <dgm:spPr/>
    </dgm:pt>
    <dgm:pt modelId="{61AF1229-9819-4702-90AB-16AA2B860565}" type="pres">
      <dgm:prSet presAssocID="{861BFB5E-4629-45EA-99FD-5664AE882DFB}" presName="parentText" presStyleLbl="node1" presStyleIdx="5" presStyleCnt="8" custLinFactY="3879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de-AT"/>
        </a:p>
      </dgm:t>
    </dgm:pt>
    <dgm:pt modelId="{A7A08709-E2CA-4B39-9510-36FA84587557}" type="pres">
      <dgm:prSet presAssocID="{3AAECAA1-DE1A-4B73-95F3-9CFBECCE059E}" presName="spacer" presStyleCnt="0"/>
      <dgm:spPr/>
    </dgm:pt>
    <dgm:pt modelId="{8CEE6C94-A86A-47A3-8208-D5FE56797769}" type="pres">
      <dgm:prSet presAssocID="{2228FCB7-42A6-41AA-A850-60F73FA97C64}" presName="parentText" presStyleLbl="node1" presStyleIdx="6" presStyleCnt="8" custLinFactY="5945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de-AT"/>
        </a:p>
      </dgm:t>
    </dgm:pt>
    <dgm:pt modelId="{057712E3-CC6B-4019-9C24-4EB019A49EDE}" type="pres">
      <dgm:prSet presAssocID="{A5012B75-D073-4C4D-8DCF-BD36430E4A7E}" presName="spacer" presStyleCnt="0"/>
      <dgm:spPr/>
    </dgm:pt>
    <dgm:pt modelId="{A9F66BC3-B3FC-4832-A251-772F3DBD8A42}" type="pres">
      <dgm:prSet presAssocID="{ABC4403E-0ABD-4E6D-9100-A57C7B5666EB}" presName="parentText" presStyleLbl="node1" presStyleIdx="7" presStyleCnt="8" custLinFactNeighborY="78214">
        <dgm:presLayoutVars>
          <dgm:chMax val="0"/>
          <dgm:bulletEnabled val="1"/>
        </dgm:presLayoutVars>
      </dgm:prSet>
      <dgm:spPr/>
      <dgm:t>
        <a:bodyPr/>
        <a:lstStyle/>
        <a:p>
          <a:endParaRPr lang="de-AT"/>
        </a:p>
      </dgm:t>
    </dgm:pt>
  </dgm:ptLst>
  <dgm:cxnLst>
    <dgm:cxn modelId="{87EA767A-0B37-48F9-8594-4D576CB179E3}" type="presOf" srcId="{ED64DFC9-E6AF-48EA-A128-7DEB8EDE7791}" destId="{93FD13B4-F059-4B87-94B6-89AB24ADC752}" srcOrd="0" destOrd="0" presId="urn:microsoft.com/office/officeart/2005/8/layout/vList2"/>
    <dgm:cxn modelId="{1D7848C5-971D-42D1-93F6-D42471A09836}" srcId="{ED64DFC9-E6AF-48EA-A128-7DEB8EDE7791}" destId="{228AA0AD-E8CD-4F93-B20C-48E46BEF3D61}" srcOrd="3" destOrd="0" parTransId="{4C363060-1ED0-490E-94A4-906B9A5A18D9}" sibTransId="{6699CB75-801C-4C1C-9E9F-3E513D6A9BA1}"/>
    <dgm:cxn modelId="{EDD9A49A-54E9-423B-958C-C78B7EAF07C1}" type="presOf" srcId="{6ABF332A-E00A-42E2-AC92-12A23BF0A464}" destId="{98BF5616-C068-4167-9234-82005417F246}" srcOrd="0" destOrd="0" presId="urn:microsoft.com/office/officeart/2005/8/layout/vList2"/>
    <dgm:cxn modelId="{319CDF8A-5F7E-4C30-83AD-4765D9746E23}" type="presOf" srcId="{861BFB5E-4629-45EA-99FD-5664AE882DFB}" destId="{61AF1229-9819-4702-90AB-16AA2B860565}" srcOrd="0" destOrd="0" presId="urn:microsoft.com/office/officeart/2005/8/layout/vList2"/>
    <dgm:cxn modelId="{5FBE2B38-AC95-41FF-9D68-4EA2C4C0705E}" srcId="{ED64DFC9-E6AF-48EA-A128-7DEB8EDE7791}" destId="{6ABF332A-E00A-42E2-AC92-12A23BF0A464}" srcOrd="4" destOrd="0" parTransId="{99958137-3291-4A91-8432-C5B37F5DDFC9}" sibTransId="{968D92F9-5E89-4F32-86A7-0D2A72FABAE1}"/>
    <dgm:cxn modelId="{F8F43103-F652-4B3D-9821-E3519A27E67F}" srcId="{ED64DFC9-E6AF-48EA-A128-7DEB8EDE7791}" destId="{DA34AC7F-5154-485D-8929-2E2126368A5B}" srcOrd="2" destOrd="0" parTransId="{BE12646B-9E97-4F5A-B758-85CF8C6B5AD5}" sibTransId="{E5A97DD1-1007-42BC-AF3F-F4C842111418}"/>
    <dgm:cxn modelId="{FFB48765-652E-4B11-B04E-F75381780C3E}" type="presOf" srcId="{2228FCB7-42A6-41AA-A850-60F73FA97C64}" destId="{8CEE6C94-A86A-47A3-8208-D5FE56797769}" srcOrd="0" destOrd="0" presId="urn:microsoft.com/office/officeart/2005/8/layout/vList2"/>
    <dgm:cxn modelId="{D2C541E4-3CE4-4E64-836C-93B932D569B2}" srcId="{ED64DFC9-E6AF-48EA-A128-7DEB8EDE7791}" destId="{ABC4403E-0ABD-4E6D-9100-A57C7B5666EB}" srcOrd="7" destOrd="0" parTransId="{40F1BD41-31F6-4F75-A6AA-B1C3C7CE60D1}" sibTransId="{0248AB06-A375-4FDB-BB19-5CC1FF7BD717}"/>
    <dgm:cxn modelId="{AA522FA2-9332-4EE8-86C5-52D1CF7A6AE3}" type="presOf" srcId="{ABC4403E-0ABD-4E6D-9100-A57C7B5666EB}" destId="{A9F66BC3-B3FC-4832-A251-772F3DBD8A42}" srcOrd="0" destOrd="0" presId="urn:microsoft.com/office/officeart/2005/8/layout/vList2"/>
    <dgm:cxn modelId="{E0A9AB40-324C-4EF7-A1E3-EFE3AA1AB95A}" srcId="{ED64DFC9-E6AF-48EA-A128-7DEB8EDE7791}" destId="{6DE143DC-1C83-4E81-826C-549683BCDAFE}" srcOrd="0" destOrd="0" parTransId="{BE03988D-89DC-470B-B27E-E5AB4F3EF847}" sibTransId="{6B204710-0C84-49A4-84E7-602D267D150F}"/>
    <dgm:cxn modelId="{7FB57122-8443-4569-99F7-34554190DE70}" srcId="{ED64DFC9-E6AF-48EA-A128-7DEB8EDE7791}" destId="{582FEC3E-811C-4A5B-86D3-7C4D1D75589F}" srcOrd="1" destOrd="0" parTransId="{95C5DEBF-E549-4DE6-8BA1-EC3759380C88}" sibTransId="{43B92F8E-AC01-48D2-94F8-6F7620E3C7AE}"/>
    <dgm:cxn modelId="{4B76085D-3881-45BC-985D-DE7F38E95B9C}" type="presOf" srcId="{228AA0AD-E8CD-4F93-B20C-48E46BEF3D61}" destId="{93C1C807-FB3A-4D2E-A5CA-2E26DEB7F539}" srcOrd="0" destOrd="0" presId="urn:microsoft.com/office/officeart/2005/8/layout/vList2"/>
    <dgm:cxn modelId="{351E1C8E-121A-4444-89BF-79B858886D40}" srcId="{ED64DFC9-E6AF-48EA-A128-7DEB8EDE7791}" destId="{861BFB5E-4629-45EA-99FD-5664AE882DFB}" srcOrd="5" destOrd="0" parTransId="{0CCEB00D-7340-4FA3-94E8-A986BACF0799}" sibTransId="{3AAECAA1-DE1A-4B73-95F3-9CFBECCE059E}"/>
    <dgm:cxn modelId="{FF2A1137-1287-45BA-B6A8-0518F37C877B}" type="presOf" srcId="{DA34AC7F-5154-485D-8929-2E2126368A5B}" destId="{4FED7ADB-C4CD-44E0-A10B-9FC88A9723A1}" srcOrd="0" destOrd="0" presId="urn:microsoft.com/office/officeart/2005/8/layout/vList2"/>
    <dgm:cxn modelId="{5A251B97-5523-4CAB-8451-44E4A6A17494}" type="presOf" srcId="{582FEC3E-811C-4A5B-86D3-7C4D1D75589F}" destId="{2B3E8A55-69FE-4B72-BE2C-569C95A63057}" srcOrd="0" destOrd="0" presId="urn:microsoft.com/office/officeart/2005/8/layout/vList2"/>
    <dgm:cxn modelId="{17EC51AE-D508-4613-AD85-66E7AA74B7BF}" srcId="{ED64DFC9-E6AF-48EA-A128-7DEB8EDE7791}" destId="{2228FCB7-42A6-41AA-A850-60F73FA97C64}" srcOrd="6" destOrd="0" parTransId="{BB47AD66-8A3E-4B20-A657-A0D55F8E9D5A}" sibTransId="{A5012B75-D073-4C4D-8DCF-BD36430E4A7E}"/>
    <dgm:cxn modelId="{B4D5146E-6B55-4633-BB79-1F54B16EF751}" type="presOf" srcId="{6DE143DC-1C83-4E81-826C-549683BCDAFE}" destId="{B3FD657A-8550-471C-B4E3-141F4F271F28}" srcOrd="0" destOrd="0" presId="urn:microsoft.com/office/officeart/2005/8/layout/vList2"/>
    <dgm:cxn modelId="{FB694D68-6901-4350-B08D-9F5057A48EB2}" type="presParOf" srcId="{93FD13B4-F059-4B87-94B6-89AB24ADC752}" destId="{B3FD657A-8550-471C-B4E3-141F4F271F28}" srcOrd="0" destOrd="0" presId="urn:microsoft.com/office/officeart/2005/8/layout/vList2"/>
    <dgm:cxn modelId="{5DA6AC77-ADDD-4C4E-99D5-C2E2E5E14493}" type="presParOf" srcId="{93FD13B4-F059-4B87-94B6-89AB24ADC752}" destId="{2208D184-2137-4413-970B-4636AD9A6507}" srcOrd="1" destOrd="0" presId="urn:microsoft.com/office/officeart/2005/8/layout/vList2"/>
    <dgm:cxn modelId="{91938D35-8DFA-4BE9-A789-826A9987DDFD}" type="presParOf" srcId="{93FD13B4-F059-4B87-94B6-89AB24ADC752}" destId="{2B3E8A55-69FE-4B72-BE2C-569C95A63057}" srcOrd="2" destOrd="0" presId="urn:microsoft.com/office/officeart/2005/8/layout/vList2"/>
    <dgm:cxn modelId="{7415160C-201E-49DF-9901-CEB40BE035A2}" type="presParOf" srcId="{93FD13B4-F059-4B87-94B6-89AB24ADC752}" destId="{97869B43-BFDA-4D5F-A98C-4F798373BAC2}" srcOrd="3" destOrd="0" presId="urn:microsoft.com/office/officeart/2005/8/layout/vList2"/>
    <dgm:cxn modelId="{E9B62339-1CAB-4A53-947E-942DDEA7F745}" type="presParOf" srcId="{93FD13B4-F059-4B87-94B6-89AB24ADC752}" destId="{4FED7ADB-C4CD-44E0-A10B-9FC88A9723A1}" srcOrd="4" destOrd="0" presId="urn:microsoft.com/office/officeart/2005/8/layout/vList2"/>
    <dgm:cxn modelId="{033A6659-BDFD-42B7-BB67-8BDC0BE462E6}" type="presParOf" srcId="{93FD13B4-F059-4B87-94B6-89AB24ADC752}" destId="{F4635411-8DFF-4695-B86D-7228552FA28D}" srcOrd="5" destOrd="0" presId="urn:microsoft.com/office/officeart/2005/8/layout/vList2"/>
    <dgm:cxn modelId="{9A7DFCED-6F92-4AFF-BA24-B7CD1C8E7174}" type="presParOf" srcId="{93FD13B4-F059-4B87-94B6-89AB24ADC752}" destId="{93C1C807-FB3A-4D2E-A5CA-2E26DEB7F539}" srcOrd="6" destOrd="0" presId="urn:microsoft.com/office/officeart/2005/8/layout/vList2"/>
    <dgm:cxn modelId="{63DBE795-07CF-4F34-B7ED-AE737F0E28F3}" type="presParOf" srcId="{93FD13B4-F059-4B87-94B6-89AB24ADC752}" destId="{3C2BDA15-0184-4DA7-A8B0-83C4549AE042}" srcOrd="7" destOrd="0" presId="urn:microsoft.com/office/officeart/2005/8/layout/vList2"/>
    <dgm:cxn modelId="{3C4FEC94-65AB-4EE6-800D-9C4CF86A9179}" type="presParOf" srcId="{93FD13B4-F059-4B87-94B6-89AB24ADC752}" destId="{98BF5616-C068-4167-9234-82005417F246}" srcOrd="8" destOrd="0" presId="urn:microsoft.com/office/officeart/2005/8/layout/vList2"/>
    <dgm:cxn modelId="{984C858F-479C-4D1D-BE15-AFF713CB0321}" type="presParOf" srcId="{93FD13B4-F059-4B87-94B6-89AB24ADC752}" destId="{72FC847B-2008-4FE9-BFD0-A53C65F7BF85}" srcOrd="9" destOrd="0" presId="urn:microsoft.com/office/officeart/2005/8/layout/vList2"/>
    <dgm:cxn modelId="{6B1A9624-E88E-4D6E-B04F-734605B76C46}" type="presParOf" srcId="{93FD13B4-F059-4B87-94B6-89AB24ADC752}" destId="{61AF1229-9819-4702-90AB-16AA2B860565}" srcOrd="10" destOrd="0" presId="urn:microsoft.com/office/officeart/2005/8/layout/vList2"/>
    <dgm:cxn modelId="{A01E4375-2FAC-4F99-9CB6-B39E708A9D66}" type="presParOf" srcId="{93FD13B4-F059-4B87-94B6-89AB24ADC752}" destId="{A7A08709-E2CA-4B39-9510-36FA84587557}" srcOrd="11" destOrd="0" presId="urn:microsoft.com/office/officeart/2005/8/layout/vList2"/>
    <dgm:cxn modelId="{630885A2-248B-40A7-8E83-DD11F068DD92}" type="presParOf" srcId="{93FD13B4-F059-4B87-94B6-89AB24ADC752}" destId="{8CEE6C94-A86A-47A3-8208-D5FE56797769}" srcOrd="12" destOrd="0" presId="urn:microsoft.com/office/officeart/2005/8/layout/vList2"/>
    <dgm:cxn modelId="{A159E732-36D8-472B-8FDF-91600C6EB01B}" type="presParOf" srcId="{93FD13B4-F059-4B87-94B6-89AB24ADC752}" destId="{057712E3-CC6B-4019-9C24-4EB019A49EDE}" srcOrd="13" destOrd="0" presId="urn:microsoft.com/office/officeart/2005/8/layout/vList2"/>
    <dgm:cxn modelId="{ADA4347C-9C21-4664-A9D4-95AA37369873}" type="presParOf" srcId="{93FD13B4-F059-4B87-94B6-89AB24ADC752}" destId="{A9F66BC3-B3FC-4832-A251-772F3DBD8A42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92BC45E-46C5-42AC-9E1A-734432CF4320}" type="doc">
      <dgm:prSet loTypeId="urn:microsoft.com/office/officeart/2005/8/layout/hProcess9" loCatId="process" qsTypeId="urn:microsoft.com/office/officeart/2005/8/quickstyle/simple1" qsCatId="simple" csTypeId="urn:microsoft.com/office/officeart/2005/8/colors/accent2_2" csCatId="accent2" phldr="1"/>
      <dgm:spPr/>
    </dgm:pt>
    <dgm:pt modelId="{6A8889FB-B7BC-4079-A90E-00CCE2CBFAB9}">
      <dgm:prSet phldrT="[Text]" custT="1"/>
      <dgm:spPr/>
      <dgm:t>
        <a:bodyPr/>
        <a:lstStyle/>
        <a:p>
          <a:pPr algn="ctr">
            <a:lnSpc>
              <a:spcPct val="150000"/>
            </a:lnSpc>
          </a:pPr>
          <a:r>
            <a:rPr lang="de-DE" sz="800" b="1" baseline="0" dirty="0" smtClean="0">
              <a:solidFill>
                <a:schemeClr val="tx1"/>
              </a:solidFill>
              <a:latin typeface="Arial" pitchFamily="34" charset="0"/>
            </a:rPr>
            <a:t>Entgegennahme von Förderansuchen</a:t>
          </a:r>
          <a:endParaRPr lang="de-DE" sz="800" b="1" baseline="0" dirty="0">
            <a:solidFill>
              <a:schemeClr val="tx1"/>
            </a:solidFill>
            <a:latin typeface="Arial" pitchFamily="34" charset="0"/>
          </a:endParaRPr>
        </a:p>
      </dgm:t>
    </dgm:pt>
    <dgm:pt modelId="{AAD14851-0B57-4EA4-BED1-9578AF1AD131}" type="parTrans" cxnId="{736C1BF0-7E42-49AE-B330-C3308B1127F9}">
      <dgm:prSet/>
      <dgm:spPr/>
      <dgm:t>
        <a:bodyPr/>
        <a:lstStyle/>
        <a:p>
          <a:endParaRPr lang="de-DE" sz="800"/>
        </a:p>
      </dgm:t>
    </dgm:pt>
    <dgm:pt modelId="{D0AF8924-1067-48A7-9786-4F16F74AFCE5}" type="sibTrans" cxnId="{736C1BF0-7E42-49AE-B330-C3308B1127F9}">
      <dgm:prSet/>
      <dgm:spPr/>
      <dgm:t>
        <a:bodyPr/>
        <a:lstStyle/>
        <a:p>
          <a:endParaRPr lang="de-DE" sz="800"/>
        </a:p>
      </dgm:t>
    </dgm:pt>
    <dgm:pt modelId="{330F1B90-596C-43CE-AF05-F056D032730F}">
      <dgm:prSet phldrT="[Text]" custT="1"/>
      <dgm:spPr/>
      <dgm:t>
        <a:bodyPr/>
        <a:lstStyle/>
        <a:p>
          <a:pPr algn="ctr" defTabSz="377825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de-DE" sz="800" b="1" baseline="0" dirty="0" smtClean="0">
              <a:solidFill>
                <a:schemeClr val="tx1"/>
              </a:solidFill>
              <a:latin typeface="Arial" pitchFamily="34" charset="0"/>
            </a:rPr>
            <a:t>Auswahl konkreter Projekte (Selektion)</a:t>
          </a:r>
        </a:p>
      </dgm:t>
    </dgm:pt>
    <dgm:pt modelId="{1114FA47-4CB5-4ED9-BA66-ECB90FDD4209}" type="parTrans" cxnId="{736EA8E6-0E0D-4E20-8349-6FBA88BA8E62}">
      <dgm:prSet/>
      <dgm:spPr/>
      <dgm:t>
        <a:bodyPr/>
        <a:lstStyle/>
        <a:p>
          <a:endParaRPr lang="de-DE" sz="800"/>
        </a:p>
      </dgm:t>
    </dgm:pt>
    <dgm:pt modelId="{3CD19D40-2BE8-4693-917E-39C10C73A0E5}" type="sibTrans" cxnId="{736EA8E6-0E0D-4E20-8349-6FBA88BA8E62}">
      <dgm:prSet/>
      <dgm:spPr/>
      <dgm:t>
        <a:bodyPr/>
        <a:lstStyle/>
        <a:p>
          <a:endParaRPr lang="de-DE" sz="800"/>
        </a:p>
      </dgm:t>
    </dgm:pt>
    <dgm:pt modelId="{66CFBE9F-297A-4346-A3F2-3F67CAD592DA}">
      <dgm:prSet custT="1"/>
      <dgm:spPr/>
      <dgm:t>
        <a:bodyPr/>
        <a:lstStyle/>
        <a:p>
          <a:pPr algn="ctr" defTabSz="377825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de-DE" sz="800" b="1" baseline="0" dirty="0" smtClean="0">
              <a:solidFill>
                <a:schemeClr val="tx1"/>
              </a:solidFill>
              <a:latin typeface="Arial" pitchFamily="34" charset="0"/>
            </a:rPr>
            <a:t>Abschluss Fördervertrag bzw. Förder-vereinbarung</a:t>
          </a:r>
        </a:p>
      </dgm:t>
    </dgm:pt>
    <dgm:pt modelId="{63AC281B-C743-4CF6-B455-1D050C25BD15}" type="parTrans" cxnId="{860C423B-B009-490B-80C7-046563BF951A}">
      <dgm:prSet/>
      <dgm:spPr/>
      <dgm:t>
        <a:bodyPr/>
        <a:lstStyle/>
        <a:p>
          <a:endParaRPr lang="de-DE" sz="800"/>
        </a:p>
      </dgm:t>
    </dgm:pt>
    <dgm:pt modelId="{11017E36-708D-4D36-9027-066F608678CB}" type="sibTrans" cxnId="{860C423B-B009-490B-80C7-046563BF951A}">
      <dgm:prSet/>
      <dgm:spPr/>
      <dgm:t>
        <a:bodyPr/>
        <a:lstStyle/>
        <a:p>
          <a:endParaRPr lang="de-DE" sz="800"/>
        </a:p>
      </dgm:t>
    </dgm:pt>
    <dgm:pt modelId="{04E31618-4B97-4D06-ABA0-E001FC46B5B2}">
      <dgm:prSet custT="1"/>
      <dgm:spPr/>
      <dgm:t>
        <a:bodyPr/>
        <a:lstStyle/>
        <a:p>
          <a:pPr algn="ctr" defTabSz="377825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de-AT" sz="800" b="1" baseline="0" dirty="0" smtClean="0">
              <a:solidFill>
                <a:schemeClr val="tx1"/>
              </a:solidFill>
              <a:latin typeface="Arial" pitchFamily="34" charset="0"/>
            </a:rPr>
            <a:t>Abrechnungen &amp; Kontrolle des Förderprojektes </a:t>
          </a:r>
          <a:endParaRPr lang="de-DE" sz="800" b="1" baseline="0" dirty="0" smtClean="0">
            <a:solidFill>
              <a:schemeClr val="tx1"/>
            </a:solidFill>
            <a:latin typeface="Arial" pitchFamily="34" charset="0"/>
          </a:endParaRPr>
        </a:p>
      </dgm:t>
    </dgm:pt>
    <dgm:pt modelId="{0A301183-C231-4442-802E-14D4D1BB8E11}" type="parTrans" cxnId="{B7356056-E107-41FD-BC5A-804F4DA8E3C6}">
      <dgm:prSet/>
      <dgm:spPr/>
      <dgm:t>
        <a:bodyPr/>
        <a:lstStyle/>
        <a:p>
          <a:endParaRPr lang="de-DE" sz="800"/>
        </a:p>
      </dgm:t>
    </dgm:pt>
    <dgm:pt modelId="{3A485A06-758C-4425-8034-2E2CA3989368}" type="sibTrans" cxnId="{B7356056-E107-41FD-BC5A-804F4DA8E3C6}">
      <dgm:prSet/>
      <dgm:spPr/>
      <dgm:t>
        <a:bodyPr/>
        <a:lstStyle/>
        <a:p>
          <a:endParaRPr lang="de-DE" sz="800"/>
        </a:p>
      </dgm:t>
    </dgm:pt>
    <dgm:pt modelId="{7AC99955-587D-439B-AAED-CD585427B64F}">
      <dgm:prSet custT="1"/>
      <dgm:spPr/>
      <dgm:t>
        <a:bodyPr/>
        <a:lstStyle/>
        <a:p>
          <a:pPr algn="ctr" defTabSz="377825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de-DE" sz="800" b="1" baseline="0" dirty="0" smtClean="0">
              <a:solidFill>
                <a:schemeClr val="tx1"/>
              </a:solidFill>
              <a:latin typeface="Arial" pitchFamily="34" charset="0"/>
            </a:rPr>
            <a:t>Bestätigung der Auszahlungs-anweisung</a:t>
          </a:r>
          <a:endParaRPr lang="de-DE" sz="800" b="1" baseline="0" dirty="0">
            <a:solidFill>
              <a:schemeClr val="tx1"/>
            </a:solidFill>
            <a:latin typeface="Arial" pitchFamily="34" charset="0"/>
          </a:endParaRPr>
        </a:p>
      </dgm:t>
    </dgm:pt>
    <dgm:pt modelId="{79FADBAC-D5D5-4D28-897A-6DC4DD937CF5}" type="parTrans" cxnId="{0DBAAA9D-60F6-4419-B77A-BE616D14B65A}">
      <dgm:prSet/>
      <dgm:spPr/>
      <dgm:t>
        <a:bodyPr/>
        <a:lstStyle/>
        <a:p>
          <a:endParaRPr lang="de-DE" sz="800"/>
        </a:p>
      </dgm:t>
    </dgm:pt>
    <dgm:pt modelId="{D9F79DC4-3EE9-4E86-A695-D065DEC65C06}" type="sibTrans" cxnId="{0DBAAA9D-60F6-4419-B77A-BE616D14B65A}">
      <dgm:prSet/>
      <dgm:spPr/>
      <dgm:t>
        <a:bodyPr/>
        <a:lstStyle/>
        <a:p>
          <a:endParaRPr lang="de-DE" sz="800"/>
        </a:p>
      </dgm:t>
    </dgm:pt>
    <dgm:pt modelId="{CA58EA16-3B69-434B-AD31-08887F11FC41}">
      <dgm:prSet phldrT="[Text]" custT="1"/>
      <dgm:spPr/>
      <dgm:t>
        <a:bodyPr/>
        <a:lstStyle/>
        <a:p>
          <a:pPr algn="ctr">
            <a:lnSpc>
              <a:spcPct val="150000"/>
            </a:lnSpc>
          </a:pPr>
          <a:r>
            <a:rPr lang="de-DE" sz="800" b="1" baseline="0" dirty="0" smtClean="0">
              <a:solidFill>
                <a:schemeClr val="tx1"/>
              </a:solidFill>
              <a:latin typeface="Arial" pitchFamily="34" charset="0"/>
            </a:rPr>
            <a:t>Information potentieller Begünstigter</a:t>
          </a:r>
          <a:endParaRPr lang="de-DE" sz="800" b="1" baseline="0" dirty="0">
            <a:solidFill>
              <a:schemeClr val="tx1"/>
            </a:solidFill>
            <a:latin typeface="Arial" pitchFamily="34" charset="0"/>
          </a:endParaRPr>
        </a:p>
      </dgm:t>
    </dgm:pt>
    <dgm:pt modelId="{C7212B5F-117B-4804-A59A-CBCFCCA80C7A}" type="parTrans" cxnId="{9CEDFDF6-638D-4227-8D96-0CEE893335D5}">
      <dgm:prSet/>
      <dgm:spPr/>
      <dgm:t>
        <a:bodyPr/>
        <a:lstStyle/>
        <a:p>
          <a:endParaRPr lang="de-AT" sz="800"/>
        </a:p>
      </dgm:t>
    </dgm:pt>
    <dgm:pt modelId="{6C080743-7A93-4C42-AA55-67EA51201870}" type="sibTrans" cxnId="{9CEDFDF6-638D-4227-8D96-0CEE893335D5}">
      <dgm:prSet/>
      <dgm:spPr/>
      <dgm:t>
        <a:bodyPr/>
        <a:lstStyle/>
        <a:p>
          <a:endParaRPr lang="de-AT" sz="800"/>
        </a:p>
      </dgm:t>
    </dgm:pt>
    <dgm:pt modelId="{FDD19A7E-B5AD-4AE9-A8FE-1FE32E483B34}" type="pres">
      <dgm:prSet presAssocID="{792BC45E-46C5-42AC-9E1A-734432CF4320}" presName="CompostProcess" presStyleCnt="0">
        <dgm:presLayoutVars>
          <dgm:dir/>
          <dgm:resizeHandles val="exact"/>
        </dgm:presLayoutVars>
      </dgm:prSet>
      <dgm:spPr/>
    </dgm:pt>
    <dgm:pt modelId="{A1BF124C-BC57-470F-9BE1-F71CEC3DD3D7}" type="pres">
      <dgm:prSet presAssocID="{792BC45E-46C5-42AC-9E1A-734432CF4320}" presName="arrow" presStyleLbl="bgShp" presStyleIdx="0" presStyleCnt="1" custScaleX="98503" custLinFactNeighborX="-2068" custLinFactNeighborY="296"/>
      <dgm:spPr/>
    </dgm:pt>
    <dgm:pt modelId="{8B681AFD-7187-4408-9673-CC178B6C3687}" type="pres">
      <dgm:prSet presAssocID="{792BC45E-46C5-42AC-9E1A-734432CF4320}" presName="linearProcess" presStyleCnt="0"/>
      <dgm:spPr/>
    </dgm:pt>
    <dgm:pt modelId="{AC08ACD4-199D-4A36-BBFF-D0293DDD90C9}" type="pres">
      <dgm:prSet presAssocID="{CA58EA16-3B69-434B-AD31-08887F11FC41}" presName="textNode" presStyleLbl="node1" presStyleIdx="0" presStyleCnt="6" custScaleY="96101" custLinFactNeighborX="-2688" custLinFactNeighborY="6022">
        <dgm:presLayoutVars>
          <dgm:bulletEnabled val="1"/>
        </dgm:presLayoutVars>
      </dgm:prSet>
      <dgm:spPr/>
      <dgm:t>
        <a:bodyPr/>
        <a:lstStyle/>
        <a:p>
          <a:endParaRPr lang="de-AT"/>
        </a:p>
      </dgm:t>
    </dgm:pt>
    <dgm:pt modelId="{592A3BEC-BC53-43EB-918D-2FDB9E0E0E84}" type="pres">
      <dgm:prSet presAssocID="{6C080743-7A93-4C42-AA55-67EA51201870}" presName="sibTrans" presStyleCnt="0"/>
      <dgm:spPr/>
    </dgm:pt>
    <dgm:pt modelId="{7714C03D-9D72-4B30-8066-30BC0B881182}" type="pres">
      <dgm:prSet presAssocID="{6A8889FB-B7BC-4079-A90E-00CCE2CBFAB9}" presName="textNode" presStyleLbl="node1" presStyleIdx="1" presStyleCnt="6" custScaleY="94402" custLinFactNeighborX="-21504" custLinFactNeighborY="5860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D1A1B1A-116F-47E5-B69D-D9885EDE8350}" type="pres">
      <dgm:prSet presAssocID="{D0AF8924-1067-48A7-9786-4F16F74AFCE5}" presName="sibTrans" presStyleCnt="0"/>
      <dgm:spPr/>
    </dgm:pt>
    <dgm:pt modelId="{48B9736F-B0FF-4523-A8D9-A7DDBE1CA9A8}" type="pres">
      <dgm:prSet presAssocID="{330F1B90-596C-43CE-AF05-F056D032730F}" presName="textNode" presStyleLbl="node1" presStyleIdx="2" presStyleCnt="6" custScaleY="94505" custLinFactNeighborX="-40320" custLinFactNeighborY="5860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DC41127-1E2A-421D-94AC-4A78CAAAC9D4}" type="pres">
      <dgm:prSet presAssocID="{3CD19D40-2BE8-4693-917E-39C10C73A0E5}" presName="sibTrans" presStyleCnt="0"/>
      <dgm:spPr/>
    </dgm:pt>
    <dgm:pt modelId="{D8E5E698-80F9-4034-9632-0621FB17E03F}" type="pres">
      <dgm:prSet presAssocID="{66CFBE9F-297A-4346-A3F2-3F67CAD592DA}" presName="textNode" presStyleLbl="node1" presStyleIdx="3" presStyleCnt="6" custScaleY="94402" custLinFactNeighborX="-61767" custLinFactNeighborY="5112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987CBA6-2A18-47BA-8EFE-4990CE41E0E7}" type="pres">
      <dgm:prSet presAssocID="{11017E36-708D-4D36-9027-066F608678CB}" presName="sibTrans" presStyleCnt="0"/>
      <dgm:spPr/>
    </dgm:pt>
    <dgm:pt modelId="{E1A75407-5F6E-49A2-B8F2-B1243952DFCA}" type="pres">
      <dgm:prSet presAssocID="{04E31618-4B97-4D06-ABA0-E001FC46B5B2}" presName="textNode" presStyleLbl="node1" presStyleIdx="4" presStyleCnt="6" custScaleY="94402" custLinFactX="-1846" custLinFactNeighborX="-100000" custLinFactNeighborY="2930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E8FCC40-4854-4CF1-B61F-87FC3C6B51D3}" type="pres">
      <dgm:prSet presAssocID="{3A485A06-758C-4425-8034-2E2CA3989368}" presName="sibTrans" presStyleCnt="0"/>
      <dgm:spPr/>
    </dgm:pt>
    <dgm:pt modelId="{57A13551-AB73-4546-8141-AE075E712B0C}" type="pres">
      <dgm:prSet presAssocID="{7AC99955-587D-439B-AAED-CD585427B64F}" presName="textNode" presStyleLbl="node1" presStyleIdx="5" presStyleCnt="6" custScaleY="94402" custLinFactX="-10097" custLinFactNeighborX="-100000" custLinFactNeighborY="234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5CCB1E48-3C58-456A-8B98-5DCA62B3F270}" type="presOf" srcId="{04E31618-4B97-4D06-ABA0-E001FC46B5B2}" destId="{E1A75407-5F6E-49A2-B8F2-B1243952DFCA}" srcOrd="0" destOrd="0" presId="urn:microsoft.com/office/officeart/2005/8/layout/hProcess9"/>
    <dgm:cxn modelId="{16164B9C-B98F-45A7-B47F-2DB92C406DE3}" type="presOf" srcId="{6A8889FB-B7BC-4079-A90E-00CCE2CBFAB9}" destId="{7714C03D-9D72-4B30-8066-30BC0B881182}" srcOrd="0" destOrd="0" presId="urn:microsoft.com/office/officeart/2005/8/layout/hProcess9"/>
    <dgm:cxn modelId="{BF634F87-B0CF-4845-BC22-61BF5FCBCE59}" type="presOf" srcId="{792BC45E-46C5-42AC-9E1A-734432CF4320}" destId="{FDD19A7E-B5AD-4AE9-A8FE-1FE32E483B34}" srcOrd="0" destOrd="0" presId="urn:microsoft.com/office/officeart/2005/8/layout/hProcess9"/>
    <dgm:cxn modelId="{736EA8E6-0E0D-4E20-8349-6FBA88BA8E62}" srcId="{792BC45E-46C5-42AC-9E1A-734432CF4320}" destId="{330F1B90-596C-43CE-AF05-F056D032730F}" srcOrd="2" destOrd="0" parTransId="{1114FA47-4CB5-4ED9-BA66-ECB90FDD4209}" sibTransId="{3CD19D40-2BE8-4693-917E-39C10C73A0E5}"/>
    <dgm:cxn modelId="{B7356056-E107-41FD-BC5A-804F4DA8E3C6}" srcId="{792BC45E-46C5-42AC-9E1A-734432CF4320}" destId="{04E31618-4B97-4D06-ABA0-E001FC46B5B2}" srcOrd="4" destOrd="0" parTransId="{0A301183-C231-4442-802E-14D4D1BB8E11}" sibTransId="{3A485A06-758C-4425-8034-2E2CA3989368}"/>
    <dgm:cxn modelId="{860C423B-B009-490B-80C7-046563BF951A}" srcId="{792BC45E-46C5-42AC-9E1A-734432CF4320}" destId="{66CFBE9F-297A-4346-A3F2-3F67CAD592DA}" srcOrd="3" destOrd="0" parTransId="{63AC281B-C743-4CF6-B455-1D050C25BD15}" sibTransId="{11017E36-708D-4D36-9027-066F608678CB}"/>
    <dgm:cxn modelId="{389E5B96-51C5-4D05-92C7-5200114467F1}" type="presOf" srcId="{7AC99955-587D-439B-AAED-CD585427B64F}" destId="{57A13551-AB73-4546-8141-AE075E712B0C}" srcOrd="0" destOrd="0" presId="urn:microsoft.com/office/officeart/2005/8/layout/hProcess9"/>
    <dgm:cxn modelId="{28FDFFBB-9E24-4F83-BBEB-3BD43892209F}" type="presOf" srcId="{66CFBE9F-297A-4346-A3F2-3F67CAD592DA}" destId="{D8E5E698-80F9-4034-9632-0621FB17E03F}" srcOrd="0" destOrd="0" presId="urn:microsoft.com/office/officeart/2005/8/layout/hProcess9"/>
    <dgm:cxn modelId="{BDA5D309-765B-4E2A-9038-D13D02050E05}" type="presOf" srcId="{330F1B90-596C-43CE-AF05-F056D032730F}" destId="{48B9736F-B0FF-4523-A8D9-A7DDBE1CA9A8}" srcOrd="0" destOrd="0" presId="urn:microsoft.com/office/officeart/2005/8/layout/hProcess9"/>
    <dgm:cxn modelId="{0DBAAA9D-60F6-4419-B77A-BE616D14B65A}" srcId="{792BC45E-46C5-42AC-9E1A-734432CF4320}" destId="{7AC99955-587D-439B-AAED-CD585427B64F}" srcOrd="5" destOrd="0" parTransId="{79FADBAC-D5D5-4D28-897A-6DC4DD937CF5}" sibTransId="{D9F79DC4-3EE9-4E86-A695-D065DEC65C06}"/>
    <dgm:cxn modelId="{AD5D349C-043E-40E8-891B-483F7CDCB3E0}" type="presOf" srcId="{CA58EA16-3B69-434B-AD31-08887F11FC41}" destId="{AC08ACD4-199D-4A36-BBFF-D0293DDD90C9}" srcOrd="0" destOrd="0" presId="urn:microsoft.com/office/officeart/2005/8/layout/hProcess9"/>
    <dgm:cxn modelId="{736C1BF0-7E42-49AE-B330-C3308B1127F9}" srcId="{792BC45E-46C5-42AC-9E1A-734432CF4320}" destId="{6A8889FB-B7BC-4079-A90E-00CCE2CBFAB9}" srcOrd="1" destOrd="0" parTransId="{AAD14851-0B57-4EA4-BED1-9578AF1AD131}" sibTransId="{D0AF8924-1067-48A7-9786-4F16F74AFCE5}"/>
    <dgm:cxn modelId="{9CEDFDF6-638D-4227-8D96-0CEE893335D5}" srcId="{792BC45E-46C5-42AC-9E1A-734432CF4320}" destId="{CA58EA16-3B69-434B-AD31-08887F11FC41}" srcOrd="0" destOrd="0" parTransId="{C7212B5F-117B-4804-A59A-CBCFCCA80C7A}" sibTransId="{6C080743-7A93-4C42-AA55-67EA51201870}"/>
    <dgm:cxn modelId="{19228E4D-4BDC-4246-88C3-33C9756A60D6}" type="presParOf" srcId="{FDD19A7E-B5AD-4AE9-A8FE-1FE32E483B34}" destId="{A1BF124C-BC57-470F-9BE1-F71CEC3DD3D7}" srcOrd="0" destOrd="0" presId="urn:microsoft.com/office/officeart/2005/8/layout/hProcess9"/>
    <dgm:cxn modelId="{DDD9F13A-2E4B-4999-86E6-F3746E579268}" type="presParOf" srcId="{FDD19A7E-B5AD-4AE9-A8FE-1FE32E483B34}" destId="{8B681AFD-7187-4408-9673-CC178B6C3687}" srcOrd="1" destOrd="0" presId="urn:microsoft.com/office/officeart/2005/8/layout/hProcess9"/>
    <dgm:cxn modelId="{B498A8C7-6381-4104-A227-50EF8976AB23}" type="presParOf" srcId="{8B681AFD-7187-4408-9673-CC178B6C3687}" destId="{AC08ACD4-199D-4A36-BBFF-D0293DDD90C9}" srcOrd="0" destOrd="0" presId="urn:microsoft.com/office/officeart/2005/8/layout/hProcess9"/>
    <dgm:cxn modelId="{36AA3D36-3E9E-4098-AB5B-6E10ABB0C3DF}" type="presParOf" srcId="{8B681AFD-7187-4408-9673-CC178B6C3687}" destId="{592A3BEC-BC53-43EB-918D-2FDB9E0E0E84}" srcOrd="1" destOrd="0" presId="urn:microsoft.com/office/officeart/2005/8/layout/hProcess9"/>
    <dgm:cxn modelId="{7D224586-CDD3-4BAB-BB18-D7320D3DF086}" type="presParOf" srcId="{8B681AFD-7187-4408-9673-CC178B6C3687}" destId="{7714C03D-9D72-4B30-8066-30BC0B881182}" srcOrd="2" destOrd="0" presId="urn:microsoft.com/office/officeart/2005/8/layout/hProcess9"/>
    <dgm:cxn modelId="{4D1003F4-CDD9-4841-83EE-596353C1F614}" type="presParOf" srcId="{8B681AFD-7187-4408-9673-CC178B6C3687}" destId="{3D1A1B1A-116F-47E5-B69D-D9885EDE8350}" srcOrd="3" destOrd="0" presId="urn:microsoft.com/office/officeart/2005/8/layout/hProcess9"/>
    <dgm:cxn modelId="{8657DB90-F1D9-4D14-96D8-95DA683C86F4}" type="presParOf" srcId="{8B681AFD-7187-4408-9673-CC178B6C3687}" destId="{48B9736F-B0FF-4523-A8D9-A7DDBE1CA9A8}" srcOrd="4" destOrd="0" presId="urn:microsoft.com/office/officeart/2005/8/layout/hProcess9"/>
    <dgm:cxn modelId="{0C3413CF-53D0-433F-B5B2-86E219261189}" type="presParOf" srcId="{8B681AFD-7187-4408-9673-CC178B6C3687}" destId="{6DC41127-1E2A-421D-94AC-4A78CAAAC9D4}" srcOrd="5" destOrd="0" presId="urn:microsoft.com/office/officeart/2005/8/layout/hProcess9"/>
    <dgm:cxn modelId="{29972DCB-620F-4C69-AD7A-EB5B5AC3527F}" type="presParOf" srcId="{8B681AFD-7187-4408-9673-CC178B6C3687}" destId="{D8E5E698-80F9-4034-9632-0621FB17E03F}" srcOrd="6" destOrd="0" presId="urn:microsoft.com/office/officeart/2005/8/layout/hProcess9"/>
    <dgm:cxn modelId="{24E7E2FE-3DF5-4334-9E2D-8D10AE61C107}" type="presParOf" srcId="{8B681AFD-7187-4408-9673-CC178B6C3687}" destId="{A987CBA6-2A18-47BA-8EFE-4990CE41E0E7}" srcOrd="7" destOrd="0" presId="urn:microsoft.com/office/officeart/2005/8/layout/hProcess9"/>
    <dgm:cxn modelId="{3CAE5AF6-77D5-441C-AB92-92CC687060EA}" type="presParOf" srcId="{8B681AFD-7187-4408-9673-CC178B6C3687}" destId="{E1A75407-5F6E-49A2-B8F2-B1243952DFCA}" srcOrd="8" destOrd="0" presId="urn:microsoft.com/office/officeart/2005/8/layout/hProcess9"/>
    <dgm:cxn modelId="{A1F61383-AD39-4543-B217-3B11C00A7D86}" type="presParOf" srcId="{8B681AFD-7187-4408-9673-CC178B6C3687}" destId="{0E8FCC40-4854-4CF1-B61F-87FC3C6B51D3}" srcOrd="9" destOrd="0" presId="urn:microsoft.com/office/officeart/2005/8/layout/hProcess9"/>
    <dgm:cxn modelId="{639F4BA4-09A2-4468-AA5E-93AA4FD1D88C}" type="presParOf" srcId="{8B681AFD-7187-4408-9673-CC178B6C3687}" destId="{57A13551-AB73-4546-8141-AE075E712B0C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FD657A-8550-471C-B4E3-141F4F271F28}">
      <dsp:nvSpPr>
        <dsp:cNvPr id="0" name=""/>
        <dsp:cNvSpPr/>
      </dsp:nvSpPr>
      <dsp:spPr>
        <a:xfrm>
          <a:off x="0" y="230"/>
          <a:ext cx="5976664" cy="395623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1 </a:t>
          </a:r>
          <a:r>
            <a:rPr lang="en-GB" sz="14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Verwaltungsbehörde</a:t>
          </a: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: ÖROK-</a:t>
          </a:r>
          <a:r>
            <a:rPr lang="en-GB" sz="14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Geschäftsstelle</a:t>
          </a:r>
          <a:endParaRPr lang="de-AT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9313" y="19543"/>
        <a:ext cx="5938038" cy="356997"/>
      </dsp:txXfrm>
    </dsp:sp>
    <dsp:sp modelId="{2B3E8A55-69FE-4B72-BE2C-569C95A63057}">
      <dsp:nvSpPr>
        <dsp:cNvPr id="0" name=""/>
        <dsp:cNvSpPr/>
      </dsp:nvSpPr>
      <dsp:spPr>
        <a:xfrm>
          <a:off x="0" y="406555"/>
          <a:ext cx="5976664" cy="395623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16 </a:t>
          </a:r>
          <a:r>
            <a:rPr lang="en-GB" sz="14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Zwischengeschaltete</a:t>
          </a: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4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Stellen</a:t>
          </a: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 ( 4 Bund + </a:t>
          </a:r>
          <a:r>
            <a:rPr lang="de-AT" sz="14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12 Länder)</a:t>
          </a: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de-AT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9313" y="425868"/>
        <a:ext cx="5938038" cy="356997"/>
      </dsp:txXfrm>
    </dsp:sp>
    <dsp:sp modelId="{4FED7ADB-C4CD-44E0-A10B-9FC88A9723A1}">
      <dsp:nvSpPr>
        <dsp:cNvPr id="0" name=""/>
        <dsp:cNvSpPr/>
      </dsp:nvSpPr>
      <dsp:spPr>
        <a:xfrm>
          <a:off x="0" y="812880"/>
          <a:ext cx="5976664" cy="395623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1 </a:t>
          </a:r>
          <a:r>
            <a:rPr lang="en-GB" sz="14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Bescheinigungsbehörde</a:t>
          </a: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: BKA IV/4</a:t>
          </a:r>
          <a:endParaRPr lang="de-AT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9313" y="832193"/>
        <a:ext cx="5938038" cy="356997"/>
      </dsp:txXfrm>
    </dsp:sp>
    <dsp:sp modelId="{93C1C807-FB3A-4D2E-A5CA-2E26DEB7F539}">
      <dsp:nvSpPr>
        <dsp:cNvPr id="0" name=""/>
        <dsp:cNvSpPr/>
      </dsp:nvSpPr>
      <dsp:spPr>
        <a:xfrm>
          <a:off x="0" y="1219205"/>
          <a:ext cx="5976664" cy="395623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1 Prüfbehörde: BKA IV/3 </a:t>
          </a:r>
          <a:endParaRPr lang="de-AT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9313" y="1238518"/>
        <a:ext cx="5938038" cy="356997"/>
      </dsp:txXfrm>
    </dsp:sp>
    <dsp:sp modelId="{98BF5616-C068-4167-9234-82005417F246}">
      <dsp:nvSpPr>
        <dsp:cNvPr id="0" name=""/>
        <dsp:cNvSpPr/>
      </dsp:nvSpPr>
      <dsp:spPr>
        <a:xfrm>
          <a:off x="0" y="1614461"/>
          <a:ext cx="5976664" cy="395623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1 </a:t>
          </a:r>
          <a:r>
            <a:rPr lang="en-GB" sz="14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Begleitausschuss</a:t>
          </a:r>
          <a:endParaRPr lang="de-AT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9313" y="1633774"/>
        <a:ext cx="5938038" cy="356997"/>
      </dsp:txXfrm>
    </dsp:sp>
    <dsp:sp modelId="{61AF1229-9819-4702-90AB-16AA2B860565}">
      <dsp:nvSpPr>
        <dsp:cNvPr id="0" name=""/>
        <dsp:cNvSpPr/>
      </dsp:nvSpPr>
      <dsp:spPr>
        <a:xfrm>
          <a:off x="0" y="2057903"/>
          <a:ext cx="5976664" cy="395623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1 Operationelles Programm</a:t>
          </a:r>
          <a:endParaRPr lang="de-AT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9313" y="2077216"/>
        <a:ext cx="5938038" cy="356997"/>
      </dsp:txXfrm>
    </dsp:sp>
    <dsp:sp modelId="{8CEE6C94-A86A-47A3-8208-D5FE56797769}">
      <dsp:nvSpPr>
        <dsp:cNvPr id="0" name=""/>
        <dsp:cNvSpPr/>
      </dsp:nvSpPr>
      <dsp:spPr>
        <a:xfrm>
          <a:off x="0" y="2472402"/>
          <a:ext cx="5976664" cy="395623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1 </a:t>
          </a:r>
          <a:r>
            <a:rPr lang="en-GB" sz="14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Beschreibung</a:t>
          </a: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 des </a:t>
          </a:r>
          <a:r>
            <a:rPr lang="en-GB" sz="14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Verwaltungs</a:t>
          </a: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- und </a:t>
          </a:r>
          <a:r>
            <a:rPr lang="en-GB" sz="14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Kontrollsystems</a:t>
          </a:r>
          <a:endParaRPr lang="de-AT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9313" y="2491715"/>
        <a:ext cx="5938038" cy="356997"/>
      </dsp:txXfrm>
    </dsp:sp>
    <dsp:sp modelId="{A9F66BC3-B3FC-4832-A251-772F3DBD8A42}">
      <dsp:nvSpPr>
        <dsp:cNvPr id="0" name=""/>
        <dsp:cNvSpPr/>
      </dsp:nvSpPr>
      <dsp:spPr>
        <a:xfrm>
          <a:off x="0" y="2844736"/>
          <a:ext cx="5976664" cy="395623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Subsidiäre nationale Förderfähigkeitsregeln mit Kofinanzierung aus dem EFRE im Programm IWB 2014-2020 (NFFR 2014-2020)</a:t>
          </a:r>
          <a:endParaRPr lang="de-AT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9313" y="2864049"/>
        <a:ext cx="5938038" cy="35699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BF124C-BC57-470F-9BE1-F71CEC3DD3D7}">
      <dsp:nvSpPr>
        <dsp:cNvPr id="0" name=""/>
        <dsp:cNvSpPr/>
      </dsp:nvSpPr>
      <dsp:spPr>
        <a:xfrm>
          <a:off x="438583" y="0"/>
          <a:ext cx="5656077" cy="1872208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08ACD4-199D-4A36-BBFF-D0293DDD90C9}">
      <dsp:nvSpPr>
        <dsp:cNvPr id="0" name=""/>
        <dsp:cNvSpPr/>
      </dsp:nvSpPr>
      <dsp:spPr>
        <a:xfrm>
          <a:off x="0" y="621359"/>
          <a:ext cx="1003585" cy="71968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de-DE" sz="800" b="1" kern="1200" baseline="0" dirty="0" smtClean="0">
              <a:solidFill>
                <a:schemeClr val="tx1"/>
              </a:solidFill>
              <a:latin typeface="Arial" pitchFamily="34" charset="0"/>
            </a:rPr>
            <a:t>Information potentieller Begünstigter</a:t>
          </a:r>
          <a:endParaRPr lang="de-DE" sz="800" b="1" kern="1200" baseline="0" dirty="0">
            <a:solidFill>
              <a:schemeClr val="tx1"/>
            </a:solidFill>
            <a:latin typeface="Arial" pitchFamily="34" charset="0"/>
          </a:endParaRPr>
        </a:p>
      </dsp:txBody>
      <dsp:txXfrm>
        <a:off x="35132" y="656491"/>
        <a:ext cx="933321" cy="649420"/>
      </dsp:txXfrm>
    </dsp:sp>
    <dsp:sp modelId="{7714C03D-9D72-4B30-8066-30BC0B881182}">
      <dsp:nvSpPr>
        <dsp:cNvPr id="0" name=""/>
        <dsp:cNvSpPr/>
      </dsp:nvSpPr>
      <dsp:spPr>
        <a:xfrm>
          <a:off x="1134964" y="626508"/>
          <a:ext cx="1003585" cy="7069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de-DE" sz="800" b="1" kern="1200" baseline="0" dirty="0" smtClean="0">
              <a:solidFill>
                <a:schemeClr val="tx1"/>
              </a:solidFill>
              <a:latin typeface="Arial" pitchFamily="34" charset="0"/>
            </a:rPr>
            <a:t>Entgegennahme von Förderansuchen</a:t>
          </a:r>
          <a:endParaRPr lang="de-DE" sz="800" b="1" kern="1200" baseline="0" dirty="0">
            <a:solidFill>
              <a:schemeClr val="tx1"/>
            </a:solidFill>
            <a:latin typeface="Arial" pitchFamily="34" charset="0"/>
          </a:endParaRPr>
        </a:p>
      </dsp:txBody>
      <dsp:txXfrm>
        <a:off x="1169475" y="661019"/>
        <a:ext cx="934563" cy="637938"/>
      </dsp:txXfrm>
    </dsp:sp>
    <dsp:sp modelId="{48B9736F-B0FF-4523-A8D9-A7DDBE1CA9A8}">
      <dsp:nvSpPr>
        <dsp:cNvPr id="0" name=""/>
        <dsp:cNvSpPr/>
      </dsp:nvSpPr>
      <dsp:spPr>
        <a:xfrm>
          <a:off x="2274341" y="626122"/>
          <a:ext cx="1003585" cy="70773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77825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de-DE" sz="800" b="1" kern="1200" baseline="0" dirty="0" smtClean="0">
              <a:solidFill>
                <a:schemeClr val="tx1"/>
              </a:solidFill>
              <a:latin typeface="Arial" pitchFamily="34" charset="0"/>
            </a:rPr>
            <a:t>Auswahl konkreter Projekte (Selektion)</a:t>
          </a:r>
        </a:p>
      </dsp:txBody>
      <dsp:txXfrm>
        <a:off x="2308890" y="660671"/>
        <a:ext cx="934487" cy="638634"/>
      </dsp:txXfrm>
    </dsp:sp>
    <dsp:sp modelId="{D8E5E698-80F9-4034-9632-0621FB17E03F}">
      <dsp:nvSpPr>
        <dsp:cNvPr id="0" name=""/>
        <dsp:cNvSpPr/>
      </dsp:nvSpPr>
      <dsp:spPr>
        <a:xfrm>
          <a:off x="3409318" y="620906"/>
          <a:ext cx="1003585" cy="7069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77825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de-DE" sz="800" b="1" kern="1200" baseline="0" dirty="0" smtClean="0">
              <a:solidFill>
                <a:schemeClr val="tx1"/>
              </a:solidFill>
              <a:latin typeface="Arial" pitchFamily="34" charset="0"/>
            </a:rPr>
            <a:t>Abschluss Fördervertrag bzw. Förder-vereinbarung</a:t>
          </a:r>
        </a:p>
      </dsp:txBody>
      <dsp:txXfrm>
        <a:off x="3443829" y="655417"/>
        <a:ext cx="934563" cy="637938"/>
      </dsp:txXfrm>
    </dsp:sp>
    <dsp:sp modelId="{E1A75407-5F6E-49A2-B8F2-B1243952DFCA}">
      <dsp:nvSpPr>
        <dsp:cNvPr id="0" name=""/>
        <dsp:cNvSpPr/>
      </dsp:nvSpPr>
      <dsp:spPr>
        <a:xfrm>
          <a:off x="4497691" y="604565"/>
          <a:ext cx="1003585" cy="7069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77825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de-AT" sz="800" b="1" kern="1200" baseline="0" dirty="0" smtClean="0">
              <a:solidFill>
                <a:schemeClr val="tx1"/>
              </a:solidFill>
              <a:latin typeface="Arial" pitchFamily="34" charset="0"/>
            </a:rPr>
            <a:t>Abrechnungen &amp; Kontrolle des Förderprojektes </a:t>
          </a:r>
          <a:endParaRPr lang="de-DE" sz="800" b="1" kern="1200" baseline="0" dirty="0" smtClean="0">
            <a:solidFill>
              <a:schemeClr val="tx1"/>
            </a:solidFill>
            <a:latin typeface="Arial" pitchFamily="34" charset="0"/>
          </a:endParaRPr>
        </a:p>
      </dsp:txBody>
      <dsp:txXfrm>
        <a:off x="4532202" y="639076"/>
        <a:ext cx="934563" cy="637938"/>
      </dsp:txXfrm>
    </dsp:sp>
    <dsp:sp modelId="{57A13551-AB73-4546-8141-AE075E712B0C}">
      <dsp:nvSpPr>
        <dsp:cNvPr id="0" name=""/>
        <dsp:cNvSpPr/>
      </dsp:nvSpPr>
      <dsp:spPr>
        <a:xfrm>
          <a:off x="5585734" y="600177"/>
          <a:ext cx="1003585" cy="7069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77825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de-DE" sz="800" b="1" kern="1200" baseline="0" dirty="0" smtClean="0">
              <a:solidFill>
                <a:schemeClr val="tx1"/>
              </a:solidFill>
              <a:latin typeface="Arial" pitchFamily="34" charset="0"/>
            </a:rPr>
            <a:t>Bestätigung der Auszahlungs-anweisung</a:t>
          </a:r>
          <a:endParaRPr lang="de-DE" sz="800" b="1" kern="1200" baseline="0" dirty="0">
            <a:solidFill>
              <a:schemeClr val="tx1"/>
            </a:solidFill>
            <a:latin typeface="Arial" pitchFamily="34" charset="0"/>
          </a:endParaRPr>
        </a:p>
      </dsp:txBody>
      <dsp:txXfrm>
        <a:off x="5620245" y="634688"/>
        <a:ext cx="934563" cy="6379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94FF1B-F34F-4E20-ADB6-F67209A396C8}" type="datetimeFigureOut">
              <a:rPr lang="de-AT" smtClean="0"/>
              <a:t>29.03.2017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C02D3A-CB58-4F79-A031-DE95B78F5D5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58157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2" y="4227934"/>
            <a:ext cx="2376264" cy="509200"/>
          </a:xfrm>
          <a:prstGeom prst="rect">
            <a:avLst/>
          </a:prstGeom>
        </p:spPr>
      </p:pic>
      <p:sp>
        <p:nvSpPr>
          <p:cNvPr id="3" name="Textfeld 2"/>
          <p:cNvSpPr txBox="1"/>
          <p:nvPr userDrawn="1"/>
        </p:nvSpPr>
        <p:spPr>
          <a:xfrm>
            <a:off x="332656" y="480399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AT" dirty="0"/>
          </a:p>
        </p:txBody>
      </p:sp>
      <p:sp>
        <p:nvSpPr>
          <p:cNvPr id="5" name="Textfeld 4"/>
          <p:cNvSpPr txBox="1"/>
          <p:nvPr userDrawn="1"/>
        </p:nvSpPr>
        <p:spPr>
          <a:xfrm>
            <a:off x="260648" y="4803998"/>
            <a:ext cx="4320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de-DE" sz="800" b="1" dirty="0" smtClean="0">
                <a:solidFill>
                  <a:schemeClr val="tx1"/>
                </a:solidFill>
                <a:latin typeface="Arial Narrow" pitchFamily="34" charset="0"/>
                <a:cs typeface="Arial" pitchFamily="34" charset="0"/>
              </a:rPr>
              <a:t>Abteilung 17 Landes- und Regionalentwicklung, </a:t>
            </a:r>
            <a:r>
              <a:rPr lang="de-DE" sz="800" b="0" i="0" baseline="0" dirty="0" smtClean="0">
                <a:solidFill>
                  <a:schemeClr val="tx1"/>
                </a:solidFill>
                <a:latin typeface="Arial Narrow" pitchFamily="34" charset="0"/>
                <a:cs typeface="Arial" pitchFamily="34" charset="0"/>
              </a:rPr>
              <a:t>Referat Landesplanung und Regionalentwicklung</a:t>
            </a:r>
          </a:p>
          <a:p>
            <a:pPr>
              <a:lnSpc>
                <a:spcPct val="100000"/>
              </a:lnSpc>
            </a:pPr>
            <a:r>
              <a:rPr lang="de-DE" sz="800" b="0" i="0" baseline="0" dirty="0" smtClean="0">
                <a:solidFill>
                  <a:schemeClr val="tx1"/>
                </a:solidFill>
                <a:latin typeface="Arial Narrow" pitchFamily="34" charset="0"/>
                <a:cs typeface="Arial" pitchFamily="34" charset="0"/>
              </a:rPr>
              <a:t>www.raumplanung.steiermark.at</a:t>
            </a:r>
            <a:endParaRPr lang="de-DE" sz="800" b="0" i="0" dirty="0">
              <a:solidFill>
                <a:schemeClr val="tx1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4" name="Rechteck 3"/>
          <p:cNvSpPr/>
          <p:nvPr userDrawn="1"/>
        </p:nvSpPr>
        <p:spPr>
          <a:xfrm>
            <a:off x="476671" y="3387684"/>
            <a:ext cx="52533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de-AT" altLang="de-DE" sz="1600" dirty="0" smtClean="0"/>
              <a:t>Mag. (FH) Martin Nagler</a:t>
            </a:r>
          </a:p>
          <a:p>
            <a:pPr eaLnBrk="1" hangingPunct="1"/>
            <a:r>
              <a:rPr lang="de-AT" altLang="de-DE" sz="1600" dirty="0" smtClean="0"/>
              <a:t>A17 Landes- und Regionalentwicklung</a:t>
            </a:r>
          </a:p>
          <a:p>
            <a:pPr eaLnBrk="1" hangingPunct="1"/>
            <a:r>
              <a:rPr lang="de-AT" altLang="de-DE" sz="1600" dirty="0" smtClean="0"/>
              <a:t>30.03.2017</a:t>
            </a:r>
            <a:endParaRPr lang="de-AT" altLang="de-DE" sz="1600" dirty="0"/>
          </a:p>
        </p:txBody>
      </p:sp>
      <p:sp>
        <p:nvSpPr>
          <p:cNvPr id="7" name="Rechteck 6"/>
          <p:cNvSpPr/>
          <p:nvPr userDrawn="1"/>
        </p:nvSpPr>
        <p:spPr>
          <a:xfrm>
            <a:off x="404664" y="1923678"/>
            <a:ext cx="61206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de-AT" altLang="de-DE" sz="1800" b="1" dirty="0" smtClean="0"/>
              <a:t>Das IWB/EFRE Programm und </a:t>
            </a:r>
            <a:r>
              <a:rPr lang="de-AT" altLang="de-DE" sz="1800" b="1" dirty="0" smtClean="0"/>
              <a:t>die Richtlinie </a:t>
            </a:r>
            <a:r>
              <a:rPr lang="de-AT" altLang="de-DE" sz="1800" b="1" dirty="0" smtClean="0"/>
              <a:t>des Landes Steiermark</a:t>
            </a:r>
            <a:r>
              <a:rPr lang="de-AT" altLang="de-DE" sz="1800" b="1" baseline="0" dirty="0" smtClean="0"/>
              <a:t> zur Förderung von Stadtregionen, Stadtumlandkooperationen und urbanen Wachstumsimpulsen </a:t>
            </a:r>
            <a:endParaRPr lang="de-AT" altLang="de-DE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1288" y="4587974"/>
            <a:ext cx="777092" cy="495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Grafik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6" y="4515966"/>
            <a:ext cx="2285874" cy="582406"/>
          </a:xfrm>
          <a:prstGeom prst="rect">
            <a:avLst/>
          </a:prstGeom>
        </p:spPr>
      </p:pic>
      <p:sp>
        <p:nvSpPr>
          <p:cNvPr id="5" name="Textfeld 4"/>
          <p:cNvSpPr txBox="1"/>
          <p:nvPr userDrawn="1"/>
        </p:nvSpPr>
        <p:spPr>
          <a:xfrm>
            <a:off x="0" y="4671015"/>
            <a:ext cx="685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464670A-4A4E-4609-8CFD-43A1B2F51D8A}" type="slidenum">
              <a:rPr lang="de-AT" sz="1000" smtClean="0"/>
              <a:pPr algn="ctr"/>
              <a:t>‹Nr.›</a:t>
            </a:fld>
            <a:endParaRPr lang="de-AT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1288" y="4587974"/>
            <a:ext cx="777092" cy="495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Grafik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6" y="4515966"/>
            <a:ext cx="2285874" cy="582406"/>
          </a:xfrm>
          <a:prstGeom prst="rect">
            <a:avLst/>
          </a:prstGeom>
        </p:spPr>
      </p:pic>
      <p:sp>
        <p:nvSpPr>
          <p:cNvPr id="5" name="Textfeld 4"/>
          <p:cNvSpPr txBox="1"/>
          <p:nvPr userDrawn="1"/>
        </p:nvSpPr>
        <p:spPr>
          <a:xfrm>
            <a:off x="0" y="4671015"/>
            <a:ext cx="685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464670A-4A4E-4609-8CFD-43A1B2F51D8A}" type="slidenum">
              <a:rPr lang="de-AT" sz="1000" smtClean="0"/>
              <a:pPr algn="ctr"/>
              <a:t>‹Nr.›</a:t>
            </a:fld>
            <a:endParaRPr lang="de-AT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900113"/>
            <a:ext cx="3028950" cy="2545556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86150" y="900113"/>
            <a:ext cx="3028950" cy="2545556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/>
              <a:pPr/>
              <a:t>29.03.2017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1151335"/>
            <a:ext cx="3030141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1631156"/>
            <a:ext cx="3030141" cy="2963466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70" y="1151335"/>
            <a:ext cx="3031331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70" y="1631156"/>
            <a:ext cx="3031331" cy="2963466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/>
              <a:pPr/>
              <a:t>29.03.2017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/>
              <a:pPr/>
              <a:t>29.03.2017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/>
              <a:pPr/>
              <a:t>29.03.2017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1" y="204787"/>
            <a:ext cx="2256235" cy="8715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7" y="204789"/>
            <a:ext cx="3833813" cy="438983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1" y="1076327"/>
            <a:ext cx="2256235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/>
              <a:pPr/>
              <a:t>29.03.2017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4025504"/>
            <a:ext cx="41148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/>
              <a:pPr/>
              <a:t>29.03.2017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/>
              <a:pPr/>
              <a:t>29.03.2017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154781"/>
            <a:ext cx="1543050" cy="3290888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154781"/>
            <a:ext cx="451485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/>
              <a:pPr/>
              <a:t>29.03.2017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2"/>
          <p:cNvSpPr txBox="1">
            <a:spLocks/>
          </p:cNvSpPr>
          <p:nvPr/>
        </p:nvSpPr>
        <p:spPr>
          <a:xfrm>
            <a:off x="548679" y="1563638"/>
            <a:ext cx="6096099" cy="288032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57188" lvl="1" indent="-342900" eaLnBrk="1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de-AT" altLang="de-DE" sz="1600" kern="0" dirty="0" smtClean="0"/>
              <a:t>Stadtregionen sind zentrale Wachstumsmotoren der regionalen Wirtschaftsentwicklung sowie bedeutende Versorgungszentren</a:t>
            </a:r>
          </a:p>
          <a:p>
            <a:pPr marL="357188" lvl="1" indent="-342900" eaLnBrk="1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de-AT" altLang="de-DE" sz="1600" kern="0" dirty="0" smtClean="0"/>
              <a:t>Zahl und Intensität der funktionellen Verflechtungen zwischen Städten und Umlandgemeinden nehmen zu</a:t>
            </a:r>
          </a:p>
          <a:p>
            <a:pPr marL="357188" lvl="1" indent="-342900" eaLnBrk="1" hangingPunct="1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de-AT" altLang="de-DE" sz="1600" kern="0" dirty="0" smtClean="0"/>
              <a:t>Herausforderungen können vielfach nicht alleine innerhalb territorialer Grenzen gelöst werden</a:t>
            </a:r>
          </a:p>
          <a:p>
            <a:pPr marL="357188" lvl="1" indent="-342900" eaLnBrk="1" hangingPunct="1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de-AT" altLang="de-DE" sz="1600" kern="0" dirty="0" smtClean="0"/>
              <a:t>Stadtregionen sind zunehmend in den Fokus der Raumentwicklungspolitik vieler europäischer Länder sowie der EU gerückt (Agenda Stadtregion, Stadtregionstage, etc.)</a:t>
            </a:r>
          </a:p>
          <a:p>
            <a:pPr marL="685800" lvl="1" eaLnBrk="1" hangingPunct="1">
              <a:spcAft>
                <a:spcPts val="1200"/>
              </a:spcAft>
              <a:buFont typeface="Symbol" panose="05050102010706020507" pitchFamily="18" charset="2"/>
              <a:buChar char="-"/>
              <a:defRPr/>
            </a:pPr>
            <a:endParaRPr lang="de-AT" altLang="de-DE" sz="1600" kern="0" dirty="0" smtClean="0"/>
          </a:p>
        </p:txBody>
      </p:sp>
      <p:sp>
        <p:nvSpPr>
          <p:cNvPr id="3" name="Titel 1"/>
          <p:cNvSpPr txBox="1">
            <a:spLocks/>
          </p:cNvSpPr>
          <p:nvPr/>
        </p:nvSpPr>
        <p:spPr bwMode="auto">
          <a:xfrm>
            <a:off x="188640" y="411510"/>
            <a:ext cx="4546327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AT" altLang="de-DE" sz="1600" b="1" dirty="0">
                <a:solidFill>
                  <a:schemeClr val="bg1"/>
                </a:solidFill>
              </a:rPr>
              <a:t>Bedeutung von </a:t>
            </a:r>
            <a:r>
              <a:rPr lang="de-AT" altLang="de-DE" sz="1600" b="1" dirty="0" smtClean="0">
                <a:solidFill>
                  <a:schemeClr val="bg1"/>
                </a:solidFill>
              </a:rPr>
              <a:t>Stadtregionen und Stadt-Umlandkooperationen</a:t>
            </a:r>
            <a:endParaRPr lang="de-AT" altLang="de-DE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64" y="339502"/>
            <a:ext cx="5976664" cy="4129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200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9"/>
          <a:stretch>
            <a:fillRect/>
          </a:stretch>
        </p:blipFill>
        <p:spPr bwMode="auto">
          <a:xfrm>
            <a:off x="384121" y="339502"/>
            <a:ext cx="5997207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200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833" y="339502"/>
            <a:ext cx="5995503" cy="418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200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7" b="1299"/>
          <a:stretch>
            <a:fillRect/>
          </a:stretch>
        </p:blipFill>
        <p:spPr bwMode="auto">
          <a:xfrm>
            <a:off x="404664" y="319366"/>
            <a:ext cx="6048672" cy="4124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6" descr="L:\a16\LG\LG-Landesplanung\LG-EP_Landesentwicklungsleitbild\LEB\LEB_aktuell\RegionaleZentren15_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9" t="6236" r="9879" b="9663"/>
          <a:stretch>
            <a:fillRect/>
          </a:stretch>
        </p:blipFill>
        <p:spPr bwMode="auto">
          <a:xfrm>
            <a:off x="548680" y="483518"/>
            <a:ext cx="5708005" cy="401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260648" y="123478"/>
            <a:ext cx="31430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000" b="1" dirty="0" smtClean="0"/>
              <a:t>Landesentwicklungsleitbild:</a:t>
            </a:r>
            <a:endParaRPr lang="de-AT" sz="2000" b="1" dirty="0"/>
          </a:p>
        </p:txBody>
      </p:sp>
    </p:spTree>
    <p:extLst>
      <p:ext uri="{BB962C8B-B14F-4D97-AF65-F5344CB8AC3E}">
        <p14:creationId xmlns:p14="http://schemas.microsoft.com/office/powerpoint/2010/main" val="148200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2"/>
          <p:cNvSpPr txBox="1">
            <a:spLocks/>
          </p:cNvSpPr>
          <p:nvPr/>
        </p:nvSpPr>
        <p:spPr>
          <a:xfrm>
            <a:off x="404664" y="1498302"/>
            <a:ext cx="5522347" cy="3809752"/>
          </a:xfrm>
          <a:prstGeom prst="rect">
            <a:avLst/>
          </a:prstGeom>
        </p:spPr>
        <p:txBody>
          <a:bodyPr/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  <a:defRPr/>
            </a:pPr>
            <a:endParaRPr lang="de-DE" sz="1600" dirty="0" smtClean="0"/>
          </a:p>
          <a:p>
            <a:pPr marL="0" indent="0">
              <a:buFontTx/>
              <a:buNone/>
              <a:defRPr/>
            </a:pPr>
            <a:r>
              <a:rPr lang="de-DE" sz="1600" b="1" dirty="0" smtClean="0"/>
              <a:t>Das Programm „IWB/EFRE“ fokussiert auf</a:t>
            </a:r>
            <a:r>
              <a:rPr lang="de-DE" sz="1600" dirty="0" smtClean="0"/>
              <a:t>:</a:t>
            </a:r>
          </a:p>
          <a:p>
            <a:pPr marL="0" indent="0">
              <a:buFontTx/>
              <a:buNone/>
              <a:defRPr/>
            </a:pPr>
            <a:endParaRPr lang="de-AT" sz="1600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de-DE" sz="1600" dirty="0" smtClean="0"/>
              <a:t>„Stärkung von F&amp;E und Innovation“,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de-DE" sz="1600" dirty="0" smtClean="0"/>
              <a:t>„Stärkung der Wettbewerbsfähigkeit von KMU“, 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de-DE" sz="1600" dirty="0" smtClean="0"/>
              <a:t>„Übergang auf CO2-arme Wirtschaft“ sowie 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de-DE" sz="1600" dirty="0" smtClean="0"/>
              <a:t>„Städtische Dimension im Kontext funktionaler Räume“</a:t>
            </a:r>
          </a:p>
        </p:txBody>
      </p:sp>
      <p:sp>
        <p:nvSpPr>
          <p:cNvPr id="3" name="Abgerundetes Rechteck 2"/>
          <p:cNvSpPr/>
          <p:nvPr/>
        </p:nvSpPr>
        <p:spPr>
          <a:xfrm>
            <a:off x="521569" y="3507854"/>
            <a:ext cx="5204689" cy="403903"/>
          </a:xfrm>
          <a:prstGeom prst="roundRect">
            <a:avLst/>
          </a:prstGeom>
          <a:noFill/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 dirty="0"/>
          </a:p>
        </p:txBody>
      </p:sp>
      <p:pic>
        <p:nvPicPr>
          <p:cNvPr id="4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1208" y="1347614"/>
            <a:ext cx="1396125" cy="19732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el 1"/>
          <p:cNvSpPr txBox="1">
            <a:spLocks/>
          </p:cNvSpPr>
          <p:nvPr/>
        </p:nvSpPr>
        <p:spPr>
          <a:xfrm>
            <a:off x="44624" y="555526"/>
            <a:ext cx="6781800" cy="609600"/>
          </a:xfrm>
          <a:prstGeom prst="rect">
            <a:avLst/>
          </a:prstGeom>
        </p:spPr>
        <p:txBody>
          <a:bodyPr/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altLang="de-DE" sz="16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Programm </a:t>
            </a:r>
            <a:r>
              <a:rPr lang="de-DE" altLang="de-DE" sz="16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Investitionen in Wachstum </a:t>
            </a:r>
            <a:r>
              <a:rPr lang="de-DE" altLang="de-DE" sz="16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de-DE" altLang="de-DE" sz="16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de-DE" altLang="de-DE" sz="16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und </a:t>
            </a:r>
            <a:r>
              <a:rPr lang="de-DE" altLang="de-DE" sz="16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Beschäftigung (IWB) / EFRE</a:t>
            </a:r>
          </a:p>
        </p:txBody>
      </p:sp>
      <p:sp>
        <p:nvSpPr>
          <p:cNvPr id="6" name="Rechteck 5"/>
          <p:cNvSpPr/>
          <p:nvPr/>
        </p:nvSpPr>
        <p:spPr>
          <a:xfrm>
            <a:off x="5229200" y="1275606"/>
            <a:ext cx="1584176" cy="2127572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7256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2"/>
          <p:cNvSpPr txBox="1">
            <a:spLocks/>
          </p:cNvSpPr>
          <p:nvPr/>
        </p:nvSpPr>
        <p:spPr bwMode="auto">
          <a:xfrm>
            <a:off x="539750" y="1370013"/>
            <a:ext cx="8064500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Aft>
                <a:spcPts val="600"/>
              </a:spcAft>
              <a:buFontTx/>
              <a:buNone/>
            </a:pPr>
            <a:endParaRPr lang="de-AT" altLang="de-DE" sz="2000"/>
          </a:p>
        </p:txBody>
      </p:sp>
      <p:graphicFrame>
        <p:nvGraphicFramePr>
          <p:cNvPr id="3" name="Diagramm 2"/>
          <p:cNvGraphicFramePr/>
          <p:nvPr/>
        </p:nvGraphicFramePr>
        <p:xfrm>
          <a:off x="683568" y="1196752"/>
          <a:ext cx="6336704" cy="1512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Inhaltsplatzhalter 2"/>
          <p:cNvSpPr txBox="1">
            <a:spLocks/>
          </p:cNvSpPr>
          <p:nvPr/>
        </p:nvSpPr>
        <p:spPr>
          <a:xfrm>
            <a:off x="404664" y="1845494"/>
            <a:ext cx="4631431" cy="295850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lvl="1" indent="-342900" eaLnBrk="1" hangingPunct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de-AT" altLang="de-DE" sz="1600" kern="0" dirty="0" smtClean="0"/>
              <a:t>Integrierte räumliche Entwicklungsplanung, z.B. interkommunales Flächenmanagement</a:t>
            </a:r>
          </a:p>
          <a:p>
            <a:pPr marL="342900" lvl="1" indent="-342900" eaLnBrk="1" hangingPunct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de-AT" altLang="de-DE" sz="1600" kern="0" dirty="0" smtClean="0"/>
              <a:t>Mobilitätsmaßnahmen zur Anbindung von Umlandgemeinden an das regionale Zentrum</a:t>
            </a:r>
          </a:p>
          <a:p>
            <a:pPr marL="342900" lvl="1" indent="-342900" eaLnBrk="1" hangingPunct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de-AT" altLang="de-DE" sz="1600" kern="0" dirty="0" err="1" smtClean="0"/>
              <a:t>Attraktivierung</a:t>
            </a:r>
            <a:r>
              <a:rPr lang="de-AT" altLang="de-DE" sz="1600" kern="0" dirty="0" smtClean="0"/>
              <a:t> von Stadtregionen durch Erhöhung der Erholungs- und Aufenthaltsqualität</a:t>
            </a:r>
          </a:p>
          <a:p>
            <a:pPr marL="685800" lvl="1" eaLnBrk="1" hangingPunct="1">
              <a:spcAft>
                <a:spcPts val="1200"/>
              </a:spcAft>
              <a:buFont typeface="Symbol" panose="05050102010706020507" pitchFamily="18" charset="2"/>
              <a:buChar char="-"/>
              <a:defRPr/>
            </a:pPr>
            <a:endParaRPr lang="de-AT" altLang="de-DE" sz="1600" kern="0" dirty="0" smtClean="0"/>
          </a:p>
        </p:txBody>
      </p:sp>
      <p:sp>
        <p:nvSpPr>
          <p:cNvPr id="7" name="Rechteck 6"/>
          <p:cNvSpPr/>
          <p:nvPr/>
        </p:nvSpPr>
        <p:spPr>
          <a:xfrm>
            <a:off x="116632" y="300593"/>
            <a:ext cx="51571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de-AT" altLang="de-DE" sz="16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Förderung von Stadtumlandkooperationen, Stadtregionen und urbanen Wachstumsimpulsen </a:t>
            </a:r>
            <a:r>
              <a:rPr lang="de-AT" altLang="de-DE" sz="16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Schwerpunkte</a:t>
            </a:r>
            <a:endParaRPr lang="de-AT" altLang="de-DE" sz="16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050" name="Picture 2" descr="L:\TRANSFER\Binder\IWB_LandesRichtlinie_Screenshot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9172" y="1701478"/>
            <a:ext cx="1570188" cy="2233339"/>
          </a:xfrm>
          <a:prstGeom prst="rect">
            <a:avLst/>
          </a:prstGeom>
          <a:noFill/>
          <a:ln>
            <a:solidFill>
              <a:srgbClr val="000000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680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Inhaltsplatzhalter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4509300"/>
              </p:ext>
            </p:extLst>
          </p:nvPr>
        </p:nvGraphicFramePr>
        <p:xfrm>
          <a:off x="404665" y="1275606"/>
          <a:ext cx="5976664" cy="3240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itel 1"/>
          <p:cNvSpPr txBox="1">
            <a:spLocks/>
          </p:cNvSpPr>
          <p:nvPr/>
        </p:nvSpPr>
        <p:spPr>
          <a:xfrm>
            <a:off x="116632" y="411510"/>
            <a:ext cx="5112568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de-DE"/>
            </a:defPPr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AT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IWB/EFRE </a:t>
            </a:r>
            <a:r>
              <a:rPr lang="de-AT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2014-2020 </a:t>
            </a:r>
          </a:p>
          <a:p>
            <a:r>
              <a:rPr lang="de-AT" sz="1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Programmabwicklung</a:t>
            </a:r>
            <a:endParaRPr lang="de-AT" sz="16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0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Inhaltsplatzhalter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558511"/>
              </p:ext>
            </p:extLst>
          </p:nvPr>
        </p:nvGraphicFramePr>
        <p:xfrm>
          <a:off x="284672" y="1275604"/>
          <a:ext cx="6301597" cy="31910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15760"/>
                <a:gridCol w="5285837"/>
              </a:tblGrid>
              <a:tr h="204502">
                <a:tc rowSpan="4">
                  <a:txBody>
                    <a:bodyPr/>
                    <a:lstStyle/>
                    <a:p>
                      <a:pPr marL="0" indent="180975" algn="l" defTabSz="457200" rtl="0" eaLnBrk="1" fontAlgn="ctr" latinLnBrk="0" hangingPunct="1"/>
                      <a:r>
                        <a:rPr lang="de-DE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Bund </a:t>
                      </a:r>
                      <a:endParaRPr lang="de-AT" sz="8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254" marR="5254" marT="52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180975" algn="l" fontAlgn="ctr"/>
                      <a:r>
                        <a:rPr lang="de-DE" sz="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Österreichische Forschungsförderungsgesellschaft</a:t>
                      </a:r>
                      <a:endParaRPr lang="de-AT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254" marR="5254" marT="52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080">
                <a:tc v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180975" algn="l" defTabSz="457200" rtl="0" eaLnBrk="1" fontAlgn="ctr" latinLnBrk="0" hangingPunct="1"/>
                      <a:r>
                        <a:rPr lang="de-DE" sz="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Kommunalkredit Public Consulting</a:t>
                      </a:r>
                      <a:endParaRPr lang="de-AT" sz="8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254" marR="5254" marT="52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080">
                <a:tc v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180975" algn="l" defTabSz="457200" rtl="0" eaLnBrk="1" fontAlgn="ctr" latinLnBrk="0" hangingPunct="1"/>
                      <a:r>
                        <a:rPr lang="de-DE" sz="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Austria Wirtschaftsservice GmbH / ERP-Fonds</a:t>
                      </a:r>
                      <a:endParaRPr lang="de-AT" sz="8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254" marR="5254" marT="52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080">
                <a:tc v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180975" algn="l" defTabSz="457200" rtl="0" eaLnBrk="1" fontAlgn="ctr" latinLnBrk="0" hangingPunct="1"/>
                      <a:r>
                        <a:rPr lang="de-AT" sz="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Österreichische Hotel- &amp; Tourismusbank GmbH (EFRE-Koordination)</a:t>
                      </a:r>
                      <a:endParaRPr lang="de-AT" sz="8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254" marR="5254" marT="52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080">
                <a:tc rowSpan="2">
                  <a:txBody>
                    <a:bodyPr/>
                    <a:lstStyle/>
                    <a:p>
                      <a:pPr marL="0" indent="180975" algn="l" defTabSz="457200" rtl="0" eaLnBrk="1" fontAlgn="ctr" latinLnBrk="0" hangingPunct="1"/>
                      <a:r>
                        <a:rPr lang="de-DE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Burgenland</a:t>
                      </a:r>
                      <a:endParaRPr lang="de-AT" sz="8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254" marR="5254" marT="52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180975" algn="l" defTabSz="457200" rtl="0" eaLnBrk="1" fontAlgn="ctr" latinLnBrk="0" hangingPunct="1"/>
                      <a:r>
                        <a:rPr lang="de-AT" sz="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Regionalmanagement Burgenland GmbH</a:t>
                      </a:r>
                      <a:endParaRPr lang="de-AT" sz="8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254" marR="5254" marT="52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72">
                <a:tc v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180975" algn="l" defTabSz="457200" rtl="0" eaLnBrk="1" fontAlgn="ctr" latinLnBrk="0" hangingPunct="1"/>
                      <a:r>
                        <a:rPr lang="de-DE" sz="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Wirtschaft Burgenland GmbH </a:t>
                      </a:r>
                      <a:endParaRPr lang="de-AT" sz="8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254" marR="5254" marT="52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597">
                <a:tc>
                  <a:txBody>
                    <a:bodyPr/>
                    <a:lstStyle/>
                    <a:p>
                      <a:pPr marL="0" indent="180975" algn="l" defTabSz="457200" rtl="0" eaLnBrk="1" fontAlgn="ctr" latinLnBrk="0" hangingPunct="1"/>
                      <a:r>
                        <a:rPr lang="de-DE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Kärnten</a:t>
                      </a:r>
                      <a:endParaRPr lang="de-AT" sz="8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254" marR="5254" marT="52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180975" algn="l" defTabSz="457200" rtl="0" eaLnBrk="1" fontAlgn="ctr" latinLnBrk="0" hangingPunct="1"/>
                      <a:r>
                        <a:rPr lang="de-DE" sz="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Kärntner Wirtschaftsförderungsfonds</a:t>
                      </a:r>
                      <a:endParaRPr lang="de-AT" sz="8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254" marR="5254" marT="52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699">
                <a:tc>
                  <a:txBody>
                    <a:bodyPr/>
                    <a:lstStyle/>
                    <a:p>
                      <a:pPr marL="0" indent="180975" algn="l" defTabSz="457200" rtl="0" eaLnBrk="1" fontAlgn="ctr" latinLnBrk="0" hangingPunct="1"/>
                      <a:r>
                        <a:rPr lang="de-DE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Niederösterreich</a:t>
                      </a:r>
                      <a:endParaRPr lang="de-AT" sz="8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254" marR="5254" marT="52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975" indent="0" algn="l" defTabSz="457200" rtl="0" eaLnBrk="1" fontAlgn="ctr" latinLnBrk="0" hangingPunct="1"/>
                      <a:r>
                        <a:rPr lang="de-AT" sz="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Amt der Niederösterreichischen Landesregierung; Abteilung Wirtschaft, Tourismus und Technologie</a:t>
                      </a:r>
                      <a:endParaRPr lang="de-AT" sz="8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254" marR="5254" marT="52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987">
                <a:tc rowSpan="2">
                  <a:txBody>
                    <a:bodyPr/>
                    <a:lstStyle/>
                    <a:p>
                      <a:pPr marL="0" indent="180975" algn="l" defTabSz="457200" rtl="0" eaLnBrk="1" fontAlgn="ctr" latinLnBrk="0" hangingPunct="1"/>
                      <a:r>
                        <a:rPr lang="de-DE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Oberösterreich</a:t>
                      </a:r>
                      <a:endParaRPr lang="de-AT" sz="8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254" marR="5254" marT="52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975" indent="0" algn="l" defTabSz="457200" rtl="0" eaLnBrk="1" fontAlgn="ctr" latinLnBrk="0" hangingPunct="1"/>
                      <a:r>
                        <a:rPr lang="de-AT" sz="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Amt der Oberösterreichischen Landesregierung - Abteilung Wirtschaft</a:t>
                      </a:r>
                      <a:endParaRPr lang="de-AT" sz="8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254" marR="5254" marT="52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335">
                <a:tc v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indent="0" algn="l" defTabSz="457200" rtl="0" eaLnBrk="1" fontAlgn="ctr" latinLnBrk="0" hangingPunct="1"/>
                      <a:r>
                        <a:rPr lang="de-AT" sz="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Amt der Oberösterreichischen Landesregierung - Abteilung Raumordnung</a:t>
                      </a:r>
                      <a:endParaRPr lang="de-AT" sz="8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254" marR="5254" marT="52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380">
                <a:tc rowSpan="2">
                  <a:txBody>
                    <a:bodyPr/>
                    <a:lstStyle/>
                    <a:p>
                      <a:pPr marL="0" indent="180975" algn="l" defTabSz="457200" rtl="0" eaLnBrk="1" fontAlgn="ctr" latinLnBrk="0" hangingPunct="1"/>
                      <a:r>
                        <a:rPr lang="de-DE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Steiermark</a:t>
                      </a:r>
                      <a:endParaRPr lang="de-AT" sz="8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254" marR="5254" marT="52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975" indent="0" algn="l" defTabSz="457200" rtl="0" eaLnBrk="1" fontAlgn="ctr" latinLnBrk="0" hangingPunct="1"/>
                      <a:r>
                        <a:rPr lang="de-AT" sz="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Amt der Steiermärkischen Landesregierung - Abteilung 17 Landes- und Regionalentwicklung (Referat für Landesplanung und Regionalentwicklung)</a:t>
                      </a:r>
                      <a:r>
                        <a:rPr lang="de-DE" sz="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de-AT" sz="8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254" marR="5254" marT="52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787">
                <a:tc v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180975" algn="l" defTabSz="457200" rtl="0" eaLnBrk="1" fontAlgn="ctr" latinLnBrk="0" hangingPunct="1"/>
                      <a:r>
                        <a:rPr lang="de-DE" sz="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Steirische </a:t>
                      </a:r>
                      <a:r>
                        <a:rPr lang="de-DE" sz="8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Wirtschaftsförderungs</a:t>
                      </a:r>
                      <a:r>
                        <a:rPr lang="de-DE" sz="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GmbH</a:t>
                      </a:r>
                      <a:endParaRPr lang="de-AT" sz="8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254" marR="5254" marT="52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080">
                <a:tc rowSpan="2">
                  <a:txBody>
                    <a:bodyPr/>
                    <a:lstStyle/>
                    <a:p>
                      <a:pPr marL="0" indent="180975" algn="l" defTabSz="457200" rtl="0" eaLnBrk="1" fontAlgn="ctr" latinLnBrk="0" hangingPunct="1"/>
                      <a:r>
                        <a:rPr lang="de-DE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Tirol </a:t>
                      </a:r>
                      <a:endParaRPr lang="de-AT" sz="8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254" marR="5254" marT="52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180975" algn="l" defTabSz="457200" rtl="0" eaLnBrk="1" fontAlgn="ctr" latinLnBrk="0" hangingPunct="1"/>
                      <a:r>
                        <a:rPr lang="de-AT" sz="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Amt der Tiroler Landesregierung - Abteilung Landesentwicklung und Zukunftsstrategie </a:t>
                      </a:r>
                      <a:endParaRPr lang="de-AT" sz="8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254" marR="5254" marT="52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080">
                <a:tc v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180975" algn="l" defTabSz="457200" rtl="0" eaLnBrk="1" fontAlgn="ctr" latinLnBrk="0" hangingPunct="1"/>
                      <a:r>
                        <a:rPr lang="de-DE" sz="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Tiroler Zukunftsstiftung - Standortagentur Tirol</a:t>
                      </a:r>
                      <a:endParaRPr lang="de-AT" sz="8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254" marR="5254" marT="52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119">
                <a:tc>
                  <a:txBody>
                    <a:bodyPr/>
                    <a:lstStyle/>
                    <a:p>
                      <a:pPr marL="0" indent="180975" algn="l" defTabSz="457200" rtl="0" eaLnBrk="1" fontAlgn="ctr" latinLnBrk="0" hangingPunct="1"/>
                      <a:r>
                        <a:rPr lang="de-DE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Vorarlberg</a:t>
                      </a:r>
                      <a:endParaRPr lang="de-AT" sz="8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254" marR="5254" marT="52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975" indent="0" algn="l" defTabSz="457200" rtl="0" eaLnBrk="1" fontAlgn="ctr" latinLnBrk="0" hangingPunct="1"/>
                      <a:r>
                        <a:rPr lang="de-AT" sz="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Amt der Vorarlberger Landesregierung - Abteilung Allgemeine Wirtschaftsangelegenheiten (</a:t>
                      </a:r>
                      <a:r>
                        <a:rPr lang="de-AT" sz="8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VIa</a:t>
                      </a:r>
                      <a:r>
                        <a:rPr lang="de-AT" sz="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  <a:endParaRPr lang="de-AT" sz="8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254" marR="5254" marT="52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080">
                <a:tc>
                  <a:txBody>
                    <a:bodyPr/>
                    <a:lstStyle/>
                    <a:p>
                      <a:pPr marL="0" indent="180975" algn="l" defTabSz="457200" rtl="0" eaLnBrk="1" fontAlgn="ctr" latinLnBrk="0" hangingPunct="1"/>
                      <a:r>
                        <a:rPr lang="de-DE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Wien</a:t>
                      </a:r>
                      <a:endParaRPr lang="de-AT" sz="8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254" marR="5254" marT="52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180975" algn="l" defTabSz="457200" rtl="0" eaLnBrk="1" fontAlgn="ctr" latinLnBrk="0" hangingPunct="1"/>
                      <a:r>
                        <a:rPr lang="de-AT" sz="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Amt der Wiener Landesregierung - Magistratsabteilung 27 (MA27) - Europäische Angelegenheiten</a:t>
                      </a:r>
                      <a:endParaRPr lang="de-AT" sz="8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254" marR="5254" marT="52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hteck 2"/>
          <p:cNvSpPr/>
          <p:nvPr/>
        </p:nvSpPr>
        <p:spPr>
          <a:xfrm>
            <a:off x="116632" y="411510"/>
            <a:ext cx="48965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16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16 </a:t>
            </a:r>
            <a:r>
              <a:rPr lang="de-DE" sz="16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Zwischengeschaltete </a:t>
            </a:r>
            <a:r>
              <a:rPr lang="de-DE" sz="16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Stellen</a:t>
            </a:r>
            <a:endParaRPr lang="de-AT" sz="16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0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Inhaltsplatzhalt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3703869"/>
              </p:ext>
            </p:extLst>
          </p:nvPr>
        </p:nvGraphicFramePr>
        <p:xfrm>
          <a:off x="99392" y="1995686"/>
          <a:ext cx="6858000" cy="1872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hteck 3"/>
          <p:cNvSpPr/>
          <p:nvPr/>
        </p:nvSpPr>
        <p:spPr>
          <a:xfrm>
            <a:off x="116632" y="411510"/>
            <a:ext cx="46805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16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IWB/EFRE 2014-2020</a:t>
            </a:r>
          </a:p>
          <a:p>
            <a:r>
              <a:rPr lang="de-DE" sz="16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Projektabwicklung</a:t>
            </a:r>
            <a:endParaRPr lang="de-AT" sz="16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908720" y="3867894"/>
            <a:ext cx="5622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b="1" dirty="0" smtClean="0"/>
              <a:t>Unterstützung durch das jeweilige Regionalmanagement </a:t>
            </a:r>
            <a:endParaRPr lang="de-AT" b="1" dirty="0"/>
          </a:p>
        </p:txBody>
      </p:sp>
    </p:spTree>
    <p:extLst>
      <p:ext uri="{BB962C8B-B14F-4D97-AF65-F5344CB8AC3E}">
        <p14:creationId xmlns:p14="http://schemas.microsoft.com/office/powerpoint/2010/main" val="363190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116632" y="411510"/>
            <a:ext cx="44633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eaLnBrk="1" hangingPunct="1">
              <a:spcAft>
                <a:spcPts val="1200"/>
              </a:spcAft>
              <a:buFontTx/>
              <a:buNone/>
              <a:defRPr/>
            </a:pPr>
            <a:r>
              <a:rPr lang="de-AT" altLang="de-DE" sz="16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Projektüberblick</a:t>
            </a:r>
            <a:endParaRPr lang="de-AT" altLang="de-DE" sz="16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30" name="Picture 6" descr="L:\TRANSFER\Binder\IWB_Projektstandort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12" y="1347614"/>
            <a:ext cx="5109947" cy="3523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6" y="4515966"/>
            <a:ext cx="2285874" cy="582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50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17750" y="411510"/>
            <a:ext cx="44633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eaLnBrk="1" hangingPunct="1">
              <a:spcAft>
                <a:spcPts val="1200"/>
              </a:spcAft>
              <a:buFontTx/>
              <a:buNone/>
              <a:defRPr/>
            </a:pPr>
            <a:r>
              <a:rPr lang="de-AT" altLang="de-DE" sz="1600" b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Umsetzungsstand</a:t>
            </a:r>
            <a:endParaRPr lang="de-AT" altLang="de-DE" sz="16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423181" y="1412652"/>
            <a:ext cx="8118387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de-AT" sz="1600" dirty="0"/>
              <a:t>Einreichungen im 1. Call</a:t>
            </a:r>
            <a:r>
              <a:rPr lang="de-AT" sz="1600" dirty="0" smtClean="0"/>
              <a:t>:</a:t>
            </a:r>
            <a:br>
              <a:rPr lang="de-AT" sz="1600" dirty="0" smtClean="0"/>
            </a:br>
            <a:endParaRPr lang="de-AT" sz="1600" dirty="0"/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de-AT" sz="1600" dirty="0" smtClean="0"/>
              <a:t>18 </a:t>
            </a:r>
            <a:r>
              <a:rPr lang="de-AT" sz="1600" dirty="0"/>
              <a:t>Projekte mit Gesamtkostenvolumen von ca. € 5,2 Mio.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de-AT" sz="1600" dirty="0"/>
              <a:t>Förderungsvolumen (EFRE + national) </a:t>
            </a:r>
            <a:r>
              <a:rPr lang="de-AT" sz="1600" dirty="0" smtClean="0"/>
              <a:t>ca. </a:t>
            </a:r>
            <a:r>
              <a:rPr lang="de-AT" sz="1600" dirty="0"/>
              <a:t>€ 3,1 </a:t>
            </a:r>
            <a:r>
              <a:rPr lang="de-AT" sz="1600" dirty="0" smtClean="0"/>
              <a:t>Mio. </a:t>
            </a:r>
            <a:endParaRPr lang="de-AT" sz="1600" dirty="0"/>
          </a:p>
        </p:txBody>
      </p:sp>
      <p:graphicFrame>
        <p:nvGraphicFramePr>
          <p:cNvPr id="7" name="Diagramm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9971866"/>
              </p:ext>
            </p:extLst>
          </p:nvPr>
        </p:nvGraphicFramePr>
        <p:xfrm>
          <a:off x="2158365" y="2211710"/>
          <a:ext cx="4699635" cy="2777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44227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362</Words>
  <Application>Microsoft Office PowerPoint</Application>
  <PresentationFormat>Benutzerdefiniert</PresentationFormat>
  <Paragraphs>72</Paragraphs>
  <Slides>14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5" baseType="lpstr">
      <vt:lpstr>Larissa-Design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Land Steiermark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Landesstandard Win7</dc:creator>
  <cp:lastModifiedBy>Martin Nagler</cp:lastModifiedBy>
  <cp:revision>30</cp:revision>
  <cp:lastPrinted>2017-03-29T13:24:22Z</cp:lastPrinted>
  <dcterms:created xsi:type="dcterms:W3CDTF">2013-06-24T08:15:38Z</dcterms:created>
  <dcterms:modified xsi:type="dcterms:W3CDTF">2017-03-29T14:07:39Z</dcterms:modified>
</cp:coreProperties>
</file>