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22"/>
  </p:notesMasterIdLst>
  <p:handoutMasterIdLst>
    <p:handoutMasterId r:id="rId23"/>
  </p:handoutMasterIdLst>
  <p:sldIdLst>
    <p:sldId id="311" r:id="rId3"/>
    <p:sldId id="257" r:id="rId4"/>
    <p:sldId id="276" r:id="rId5"/>
    <p:sldId id="258" r:id="rId6"/>
    <p:sldId id="282" r:id="rId7"/>
    <p:sldId id="303" r:id="rId8"/>
    <p:sldId id="290" r:id="rId9"/>
    <p:sldId id="288" r:id="rId10"/>
    <p:sldId id="312" r:id="rId11"/>
    <p:sldId id="313" r:id="rId12"/>
    <p:sldId id="287" r:id="rId13"/>
    <p:sldId id="293" r:id="rId14"/>
    <p:sldId id="314" r:id="rId15"/>
    <p:sldId id="315" r:id="rId16"/>
    <p:sldId id="316" r:id="rId17"/>
    <p:sldId id="317" r:id="rId18"/>
    <p:sldId id="318" r:id="rId19"/>
    <p:sldId id="319" r:id="rId20"/>
    <p:sldId id="275" r:id="rId21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7726" autoAdjust="0"/>
  </p:normalViewPr>
  <p:slideViewPr>
    <p:cSldViewPr>
      <p:cViewPr varScale="1">
        <p:scale>
          <a:sx n="81" d="100"/>
          <a:sy n="81" d="100"/>
        </p:scale>
        <p:origin x="-840" y="-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3AC40-E2B7-485C-9BA2-09E252DA3B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61538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8B33F-9B89-411C-A2DB-F4C2032EF6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5254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dirty="0" smtClean="0"/>
              <a:t>I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2880320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924396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Textplatzhalter 9"/>
          <p:cNvSpPr>
            <a:spLocks noGrp="1"/>
          </p:cNvSpPr>
          <p:nvPr userDrawn="1">
            <p:ph type="body" sz="quarter" idx="12"/>
          </p:nvPr>
        </p:nvSpPr>
        <p:spPr>
          <a:xfrm>
            <a:off x="323528" y="1419622"/>
            <a:ext cx="4176000" cy="50425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926000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4"/>
          </p:nvPr>
        </p:nvSpPr>
        <p:spPr>
          <a:xfrm>
            <a:off x="4662000" y="1419622"/>
            <a:ext cx="4176000" cy="5030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520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419622"/>
            <a:ext cx="4176000" cy="280991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2063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Bildplatzhalter 12"/>
          <p:cNvSpPr>
            <a:spLocks noGrp="1"/>
          </p:cNvSpPr>
          <p:nvPr userDrawn="1">
            <p:ph type="pic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445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2"/>
          </p:nvPr>
        </p:nvSpPr>
        <p:spPr>
          <a:xfrm>
            <a:off x="4662000" y="1419622"/>
            <a:ext cx="4176712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268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194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2" name="Tabellenplatzhalter 6"/>
          <p:cNvSpPr>
            <a:spLocks noGrp="1"/>
          </p:cNvSpPr>
          <p:nvPr userDrawn="1">
            <p:ph type="tbl" sz="quarter" idx="11"/>
          </p:nvPr>
        </p:nvSpPr>
        <p:spPr>
          <a:xfrm>
            <a:off x="323528" y="1419622"/>
            <a:ext cx="8496944" cy="2808312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0954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12" name="Tabellenplatzhalter 7"/>
          <p:cNvSpPr>
            <a:spLocks noGrp="1"/>
          </p:cNvSpPr>
          <p:nvPr userDrawn="1">
            <p:ph type="tbl" sz="quarter" idx="12"/>
          </p:nvPr>
        </p:nvSpPr>
        <p:spPr>
          <a:xfrm>
            <a:off x="324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196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849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7708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13" name="Diagrammplatzhalter 4"/>
          <p:cNvSpPr>
            <a:spLocks noGrp="1"/>
          </p:cNvSpPr>
          <p:nvPr userDrawn="1">
            <p:ph type="chart" sz="quarter" idx="11"/>
          </p:nvPr>
        </p:nvSpPr>
        <p:spPr>
          <a:xfrm>
            <a:off x="4662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602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Titel 5"/>
          <p:cNvSpPr>
            <a:spLocks noGrp="1"/>
          </p:cNvSpPr>
          <p:nvPr>
            <p:ph type="title"/>
          </p:nvPr>
        </p:nvSpPr>
        <p:spPr>
          <a:xfrm>
            <a:off x="323528" y="267494"/>
            <a:ext cx="8496944" cy="1152128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563638"/>
            <a:ext cx="8496732" cy="2664296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01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16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31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2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6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1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41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90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9557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04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0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68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fre.gv.a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aumplanung.steiermark.at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bt17-sts@stmk.gv.a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55576" y="1606615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/>
              <a:t>IWB-Workshop 30.03.2017</a:t>
            </a:r>
          </a:p>
        </p:txBody>
      </p:sp>
      <p:sp>
        <p:nvSpPr>
          <p:cNvPr id="5" name="Rechteck 4"/>
          <p:cNvSpPr/>
          <p:nvPr/>
        </p:nvSpPr>
        <p:spPr>
          <a:xfrm>
            <a:off x="827584" y="257175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/>
              <a:t>First Level Control (FLC)</a:t>
            </a:r>
            <a:endParaRPr lang="de-DE" sz="2400" b="1" dirty="0"/>
          </a:p>
          <a:p>
            <a:pPr algn="ctr"/>
            <a:r>
              <a:rPr lang="de-DE" sz="2400" b="1" dirty="0" smtClean="0"/>
              <a:t>DI Sylvia Trattner-Jakob</a:t>
            </a:r>
            <a:endParaRPr lang="de-DE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4587974"/>
            <a:ext cx="6336704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DE" sz="1050" b="1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Abteilung 17 Landes- und Regionalentwicklung, </a:t>
            </a:r>
            <a:r>
              <a:rPr lang="de-DE" sz="105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Stabstelle Controlling, Innerer Dienst</a:t>
            </a:r>
            <a:r>
              <a:rPr lang="de-DE" sz="1050" b="0" i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und Haushaltsführung</a:t>
            </a:r>
            <a:endParaRPr lang="de-DE" sz="1050" b="0" i="0" baseline="0" dirty="0" smtClean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de-DE" sz="105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www.raumplanung.steiermark.at</a:t>
            </a:r>
            <a:endParaRPr lang="de-DE" sz="1050" b="0" i="0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1115616" y="1347614"/>
            <a:ext cx="7704856" cy="2880320"/>
          </a:xfrm>
        </p:spPr>
        <p:txBody>
          <a:bodyPr/>
          <a:lstStyle/>
          <a:p>
            <a:pPr lvl="0"/>
            <a:endParaRPr lang="de-AT" sz="1200" b="1" dirty="0" smtClean="0"/>
          </a:p>
          <a:p>
            <a:pPr lvl="0"/>
            <a:r>
              <a:rPr lang="de-AT" sz="2000" b="1" dirty="0" smtClean="0"/>
              <a:t>Grundprinzipen </a:t>
            </a:r>
          </a:p>
          <a:p>
            <a:pPr lvl="0"/>
            <a:r>
              <a:rPr lang="de-AT" sz="2000" b="1" dirty="0" smtClean="0"/>
              <a:t>rechtliche Grundlagen</a:t>
            </a:r>
            <a:endParaRPr lang="de-AT" sz="2000" dirty="0"/>
          </a:p>
          <a:p>
            <a:pPr lvl="0"/>
            <a:r>
              <a:rPr lang="de-AT" sz="2000" b="1" dirty="0" smtClean="0"/>
              <a:t>Aufgaben und Arbeitsweise der FLC</a:t>
            </a:r>
          </a:p>
          <a:p>
            <a:pPr lvl="0"/>
            <a:r>
              <a:rPr lang="de-AT" sz="2000" b="1" dirty="0" smtClean="0"/>
              <a:t>Prüfeinverständniserklärung</a:t>
            </a:r>
          </a:p>
          <a:p>
            <a:pPr lvl="0"/>
            <a:r>
              <a:rPr lang="de-AT" sz="2000" b="1" dirty="0" smtClean="0"/>
              <a:t>FLC – Ablauf</a:t>
            </a:r>
          </a:p>
          <a:p>
            <a:pPr lvl="0"/>
            <a:r>
              <a:rPr lang="de-AT" sz="2000" b="1" dirty="0" smtClean="0"/>
              <a:t>weitere </a:t>
            </a:r>
            <a:r>
              <a:rPr lang="de-AT" sz="2000" b="1" dirty="0" smtClean="0"/>
              <a:t>Prüfstellen</a:t>
            </a:r>
          </a:p>
          <a:p>
            <a:pPr lvl="0"/>
            <a:r>
              <a:rPr lang="de-AT" sz="2000" b="1" dirty="0" smtClean="0"/>
              <a:t>FLC in der Abteilung 17</a:t>
            </a:r>
          </a:p>
          <a:p>
            <a:pPr marL="0" lvl="0" indent="0">
              <a:buNone/>
            </a:pPr>
            <a:endParaRPr lang="de-AT" sz="2000" b="1" dirty="0" smtClean="0"/>
          </a:p>
          <a:p>
            <a:pPr lvl="0"/>
            <a:endParaRPr lang="de-AT" sz="2000" b="1" dirty="0" smtClean="0"/>
          </a:p>
          <a:p>
            <a:pPr lvl="0"/>
            <a:endParaRPr lang="de-AT" sz="2000" b="1" dirty="0" smtClean="0"/>
          </a:p>
          <a:p>
            <a:pPr lvl="0"/>
            <a:endParaRPr lang="de-AT" sz="2000" b="1" dirty="0" smtClean="0"/>
          </a:p>
          <a:p>
            <a:pPr lvl="0"/>
            <a:endParaRPr lang="de-AT" sz="2000" dirty="0"/>
          </a:p>
          <a:p>
            <a:pPr marL="0" indent="0">
              <a:buNone/>
            </a:pPr>
            <a:endParaRPr lang="de-A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	</a:t>
            </a:r>
          </a:p>
          <a:p>
            <a:pPr marL="0" indent="0" algn="ctr">
              <a:buNone/>
            </a:pPr>
            <a:endParaRPr lang="de-AT" b="1" dirty="0"/>
          </a:p>
          <a:p>
            <a:pPr marL="0" indent="0" algn="ctr">
              <a:buNone/>
            </a:pPr>
            <a:r>
              <a:rPr lang="de-AT" sz="2800" b="1" dirty="0" smtClean="0"/>
              <a:t>Grundprinzipien</a:t>
            </a:r>
          </a:p>
        </p:txBody>
      </p:sp>
    </p:spTree>
    <p:extLst>
      <p:ext uri="{BB962C8B-B14F-4D97-AF65-F5344CB8AC3E}">
        <p14:creationId xmlns:p14="http://schemas.microsoft.com/office/powerpoint/2010/main" val="27864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Grundprinzipien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sz="1800" b="1" u="sng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de-AT" sz="1800" dirty="0" smtClean="0"/>
              <a:t>Projektgenehmigung vor Projektdurchführung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AT" sz="1800" dirty="0" smtClean="0"/>
              <a:t>Projektdurchführung inkl. Zahlung der Kosten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AT" sz="1800" dirty="0" smtClean="0"/>
              <a:t>Abrechnungsprüfung (FLC) vor Auszahlung der Förderungsmittel</a:t>
            </a:r>
          </a:p>
          <a:p>
            <a:pPr marL="457200" lvl="1" indent="0">
              <a:buNone/>
            </a:pPr>
            <a:endParaRPr lang="de-AT" sz="1800" dirty="0" smtClean="0"/>
          </a:p>
          <a:p>
            <a:pPr marL="457200" lvl="1" indent="0">
              <a:buNone/>
            </a:pPr>
            <a:r>
              <a:rPr lang="de-AT" sz="1800" dirty="0" smtClean="0"/>
              <a:t>First Level </a:t>
            </a:r>
            <a:r>
              <a:rPr lang="de-AT" sz="1800" dirty="0"/>
              <a:t>C</a:t>
            </a:r>
            <a:r>
              <a:rPr lang="de-AT" sz="1800" dirty="0" smtClean="0"/>
              <a:t>ontrol (FLC) </a:t>
            </a:r>
          </a:p>
          <a:p>
            <a:pPr marL="457200" lvl="1" indent="0">
              <a:buNone/>
            </a:pPr>
            <a:r>
              <a:rPr lang="de-AT" sz="1800" dirty="0" smtClean="0"/>
              <a:t>- überprüft die Rechtmäßigkeit und Richtigkeit der Projektdurchführung und </a:t>
            </a:r>
          </a:p>
          <a:p>
            <a:pPr marL="457200" lvl="1" indent="0">
              <a:buNone/>
            </a:pPr>
            <a:r>
              <a:rPr lang="de-AT" sz="1800" dirty="0" smtClean="0"/>
              <a:t>- ist somit die Basis für die Auszahlung der </a:t>
            </a:r>
            <a:r>
              <a:rPr lang="de-AT" sz="1800" dirty="0"/>
              <a:t>Förderungsmittel (EFRE und national)</a:t>
            </a:r>
          </a:p>
          <a:p>
            <a:pPr marL="457200" lvl="1" indent="0">
              <a:buNone/>
            </a:pPr>
            <a:endParaRPr lang="de-A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	</a:t>
            </a:r>
          </a:p>
          <a:p>
            <a:pPr marL="0" indent="0" algn="ctr">
              <a:buNone/>
            </a:pPr>
            <a:endParaRPr lang="de-AT" b="1" dirty="0"/>
          </a:p>
          <a:p>
            <a:pPr marL="0" indent="0" algn="ctr">
              <a:buNone/>
            </a:pPr>
            <a:r>
              <a:rPr lang="de-AT" sz="2800" b="1" dirty="0" smtClean="0"/>
              <a:t>Rechtliche Grundlagen </a:t>
            </a:r>
          </a:p>
        </p:txBody>
      </p:sp>
    </p:spTree>
    <p:extLst>
      <p:ext uri="{BB962C8B-B14F-4D97-AF65-F5344CB8AC3E}">
        <p14:creationId xmlns:p14="http://schemas.microsoft.com/office/powerpoint/2010/main" val="20350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Rechtliche Grundlagen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275606"/>
            <a:ext cx="8496732" cy="2880320"/>
          </a:xfrm>
        </p:spPr>
        <p:txBody>
          <a:bodyPr/>
          <a:lstStyle/>
          <a:p>
            <a:pPr lvl="0"/>
            <a:r>
              <a:rPr lang="de-AT" sz="1800" dirty="0" smtClean="0"/>
              <a:t>EU-Verordnung 1303/2013 (ESI-Fonds)</a:t>
            </a:r>
          </a:p>
          <a:p>
            <a:pPr lvl="0"/>
            <a:r>
              <a:rPr lang="de-AT" sz="1800" dirty="0" smtClean="0"/>
              <a:t>EU-Verordnung 1301/2013 (EFRE)</a:t>
            </a:r>
          </a:p>
          <a:p>
            <a:pPr lvl="0"/>
            <a:r>
              <a:rPr lang="de-AT" sz="1800" dirty="0" smtClean="0"/>
              <a:t>Nationale Förderfähigkeitsregeln 2014-2020  - NFFR</a:t>
            </a:r>
          </a:p>
          <a:p>
            <a:pPr lvl="0"/>
            <a:r>
              <a:rPr lang="de-AT" sz="1800" dirty="0" smtClean="0"/>
              <a:t>Erläuterungen zu den NFFR</a:t>
            </a:r>
          </a:p>
          <a:p>
            <a:r>
              <a:rPr lang="de-DE" sz="1800" dirty="0"/>
              <a:t>EFRE-Programm Investitionen in Wachstum und Beschäftigung Österreich </a:t>
            </a:r>
            <a:r>
              <a:rPr lang="de-DE" sz="1800" dirty="0" smtClean="0"/>
              <a:t>2014-2020</a:t>
            </a:r>
          </a:p>
          <a:p>
            <a:r>
              <a:rPr lang="de-DE" sz="1800" dirty="0"/>
              <a:t>Allgemeiner </a:t>
            </a:r>
            <a:r>
              <a:rPr lang="de-DE" sz="1800" dirty="0" smtClean="0"/>
              <a:t>IWB/EFRE </a:t>
            </a:r>
            <a:r>
              <a:rPr lang="de-DE" sz="1800" dirty="0"/>
              <a:t>Leitfaden zur Kommunikation und Information</a:t>
            </a:r>
            <a:endParaRPr lang="de-AT" sz="1800" dirty="0"/>
          </a:p>
          <a:p>
            <a:r>
              <a:rPr lang="de-AT" sz="1800" dirty="0" smtClean="0"/>
              <a:t>Richtlinie </a:t>
            </a:r>
            <a:r>
              <a:rPr lang="de-AT" sz="1800" dirty="0"/>
              <a:t>des Landes Steiermark </a:t>
            </a:r>
            <a:r>
              <a:rPr lang="de-AT" sz="1800" dirty="0" smtClean="0"/>
              <a:t>zur </a:t>
            </a:r>
            <a:r>
              <a:rPr lang="de-AT" sz="1800" dirty="0"/>
              <a:t>Förderung von </a:t>
            </a:r>
            <a:r>
              <a:rPr lang="de-AT" sz="1800" dirty="0" smtClean="0"/>
              <a:t>Stadtumlandkooperationen, Stadtregionen </a:t>
            </a:r>
            <a:r>
              <a:rPr lang="de-AT" sz="1800" dirty="0"/>
              <a:t>und urbanen </a:t>
            </a:r>
            <a:r>
              <a:rPr lang="de-AT" sz="1800" dirty="0" smtClean="0"/>
              <a:t>Wachstumsimpulsen</a:t>
            </a:r>
          </a:p>
          <a:p>
            <a:pPr marL="0" lvl="0" indent="0">
              <a:buNone/>
            </a:pPr>
            <a:endParaRPr lang="de-AT" sz="800" dirty="0" smtClean="0"/>
          </a:p>
          <a:p>
            <a:pPr marL="0" lvl="0" indent="0">
              <a:buNone/>
            </a:pPr>
            <a:r>
              <a:rPr lang="de-AT" sz="1800" dirty="0" smtClean="0"/>
              <a:t>als Download unter </a:t>
            </a:r>
            <a:r>
              <a:rPr lang="de-AT" sz="1800" dirty="0" smtClean="0">
                <a:hlinkClick r:id="rId3"/>
              </a:rPr>
              <a:t>www.efre.gv.at</a:t>
            </a:r>
            <a:r>
              <a:rPr lang="de-AT" sz="1800" dirty="0" smtClean="0"/>
              <a:t> </a:t>
            </a:r>
            <a:r>
              <a:rPr lang="de-AT" sz="1800" dirty="0" smtClean="0"/>
              <a:t>und </a:t>
            </a:r>
            <a:r>
              <a:rPr lang="de-AT" sz="1800" dirty="0" smtClean="0">
                <a:hlinkClick r:id="rId4"/>
              </a:rPr>
              <a:t>www.raumplanung.steiermark.at</a:t>
            </a:r>
            <a:endParaRPr lang="de-AT" sz="1800" dirty="0" smtClean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7780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	</a:t>
            </a:r>
          </a:p>
          <a:p>
            <a:pPr marL="0" indent="0">
              <a:buNone/>
            </a:pPr>
            <a:endParaRPr lang="de-AT" sz="2800" b="1" dirty="0"/>
          </a:p>
          <a:p>
            <a:pPr marL="0" indent="0" algn="ctr">
              <a:buNone/>
            </a:pPr>
            <a:r>
              <a:rPr lang="de-AT" sz="2800" b="1" dirty="0" smtClean="0"/>
              <a:t>Aufgaben und Arbeitsweise der FLC</a:t>
            </a:r>
          </a:p>
        </p:txBody>
      </p:sp>
    </p:spTree>
    <p:extLst>
      <p:ext uri="{BB962C8B-B14F-4D97-AF65-F5344CB8AC3E}">
        <p14:creationId xmlns:p14="http://schemas.microsoft.com/office/powerpoint/2010/main" val="284903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>
                <a:solidFill>
                  <a:schemeClr val="bg1"/>
                </a:solidFill>
              </a:rPr>
              <a:t>A</a:t>
            </a:r>
            <a:r>
              <a:rPr lang="de-AT" dirty="0" smtClean="0">
                <a:solidFill>
                  <a:schemeClr val="bg1"/>
                </a:solidFill>
              </a:rPr>
              <a:t>ufgaben und Arbeitsweise der FLC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AT" sz="1800" dirty="0" smtClean="0"/>
              <a:t>Im Rahmen der FLC wird geprüft:</a:t>
            </a:r>
          </a:p>
          <a:p>
            <a:pPr marL="0" lvl="0" indent="0">
              <a:buNone/>
            </a:pPr>
            <a:endParaRPr lang="de-AT" sz="800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 smtClean="0"/>
              <a:t>die Übereinstimmung der Projektumsetzung mit dem genehmigten Antrag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/>
              <a:t>die tatsächliche Erbringung der kofinanzierten Güter und/oder Leistungen</a:t>
            </a:r>
            <a:endParaRPr lang="de-AT" sz="1800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 smtClean="0"/>
              <a:t>die Übereinstimmung mit den EU-Verordnungen, den Förderfähigkeitsregeln des Programms und weiteren EU- bzw. nationalen Vorschriften (z.B. Vergaberecht)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/>
              <a:t>die </a:t>
            </a:r>
            <a:r>
              <a:rPr lang="de-AT" sz="1800" dirty="0" smtClean="0"/>
              <a:t>Zuschussfähigkeit </a:t>
            </a:r>
            <a:r>
              <a:rPr lang="de-AT" sz="1800" dirty="0"/>
              <a:t>in sachlicher, zeitlicher und räumlicher Hinsicht </a:t>
            </a:r>
            <a:endParaRPr lang="de-AT" sz="1800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 smtClean="0"/>
              <a:t>die </a:t>
            </a:r>
            <a:r>
              <a:rPr lang="de-AT" sz="1800" dirty="0"/>
              <a:t>A</a:t>
            </a:r>
            <a:r>
              <a:rPr lang="de-AT" sz="1800" dirty="0" smtClean="0"/>
              <a:t>ngemessenheit der Ausgaben nach Art und Höhe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 smtClean="0"/>
              <a:t>die rechnerische Richtigkeit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de-AT" sz="1800" dirty="0" smtClean="0"/>
              <a:t>der Ausschluss von Doppelförderungen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de-AT" sz="1800" dirty="0" smtClean="0"/>
          </a:p>
          <a:p>
            <a:pPr marL="0" lvl="0" indent="0">
              <a:buNone/>
            </a:pPr>
            <a:endParaRPr lang="de-AT" sz="1800" dirty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2795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>
                <a:solidFill>
                  <a:schemeClr val="bg1"/>
                </a:solidFill>
              </a:rPr>
              <a:t>A</a:t>
            </a:r>
            <a:r>
              <a:rPr lang="de-AT" dirty="0" smtClean="0">
                <a:solidFill>
                  <a:schemeClr val="bg1"/>
                </a:solidFill>
              </a:rPr>
              <a:t>ufgaben und Arbeitsweise der FLC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AT" sz="1800" dirty="0" smtClean="0"/>
              <a:t>Wie erfolgt die FLC:</a:t>
            </a:r>
          </a:p>
          <a:p>
            <a:pPr marL="0" lvl="0" indent="0">
              <a:buNone/>
            </a:pPr>
            <a:endParaRPr lang="de-AT" sz="1200" dirty="0" smtClean="0"/>
          </a:p>
          <a:p>
            <a:pPr lvl="0"/>
            <a:r>
              <a:rPr lang="de-AT" sz="1800" dirty="0" smtClean="0"/>
              <a:t>als 100%-Prüfung</a:t>
            </a:r>
          </a:p>
          <a:p>
            <a:pPr lvl="0"/>
            <a:r>
              <a:rPr lang="de-AT" sz="1800" dirty="0" smtClean="0"/>
              <a:t>anhand von übermittelten (Original)Belegen</a:t>
            </a:r>
          </a:p>
          <a:p>
            <a:pPr lvl="0"/>
            <a:r>
              <a:rPr lang="de-AT" sz="1800" dirty="0" smtClean="0"/>
              <a:t>auch als Querprüfung zu anderen Projekten bzw. Programmen</a:t>
            </a:r>
          </a:p>
          <a:p>
            <a:pPr lvl="0"/>
            <a:r>
              <a:rPr lang="de-AT" sz="1800" dirty="0" smtClean="0"/>
              <a:t>als Schreibtischprüfung </a:t>
            </a:r>
          </a:p>
          <a:p>
            <a:pPr lvl="0"/>
            <a:r>
              <a:rPr lang="de-AT" sz="1800" dirty="0" smtClean="0"/>
              <a:t>vor Ort beim Projektträger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de-AT" sz="1800" dirty="0" smtClean="0"/>
          </a:p>
          <a:p>
            <a:pPr marL="0" lvl="0" indent="0">
              <a:buNone/>
            </a:pPr>
            <a:endParaRPr lang="de-AT" sz="1800" dirty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2945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>
                <a:solidFill>
                  <a:schemeClr val="bg1"/>
                </a:solidFill>
              </a:rPr>
              <a:t>A</a:t>
            </a:r>
            <a:r>
              <a:rPr lang="de-AT" dirty="0" smtClean="0">
                <a:solidFill>
                  <a:schemeClr val="bg1"/>
                </a:solidFill>
              </a:rPr>
              <a:t>ufgaben und Arbeitsweise der FLC 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AT" sz="1800" b="1" dirty="0" smtClean="0"/>
              <a:t>Vor-Ort-Prüfungen:</a:t>
            </a:r>
          </a:p>
          <a:p>
            <a:pPr marL="0" lvl="0" indent="0">
              <a:buNone/>
            </a:pPr>
            <a:endParaRPr lang="de-AT" sz="1200" dirty="0" smtClean="0"/>
          </a:p>
          <a:p>
            <a:pPr lvl="0"/>
            <a:r>
              <a:rPr lang="de-AT" sz="1800" dirty="0" smtClean="0"/>
              <a:t>Überprüfen des Projektfortschritts bzw. Besichtigung von Investitionsprojekten</a:t>
            </a:r>
          </a:p>
          <a:p>
            <a:pPr lvl="0"/>
            <a:r>
              <a:rPr lang="de-AT" sz="1800" dirty="0" smtClean="0"/>
              <a:t>Überprüfung der Publizitätsmaßnahmen</a:t>
            </a:r>
          </a:p>
          <a:p>
            <a:pPr lvl="0"/>
            <a:r>
              <a:rPr lang="de-AT" sz="1800" dirty="0" smtClean="0"/>
              <a:t>Einsicht in Buchhaltung und Beschaffungs- und Kontroll-Abläufe des Projektträgers</a:t>
            </a:r>
          </a:p>
          <a:p>
            <a:pPr lvl="0"/>
            <a:r>
              <a:rPr lang="de-AT" sz="1800" dirty="0" smtClean="0"/>
              <a:t>Einsicht in Aufbewahrung und Archivierung von Unterlagen</a:t>
            </a:r>
          </a:p>
          <a:p>
            <a:pPr lvl="0"/>
            <a:endParaRPr lang="de-AT" sz="1200" dirty="0"/>
          </a:p>
          <a:p>
            <a:pPr marL="0" lvl="0" indent="0">
              <a:buNone/>
            </a:pPr>
            <a:r>
              <a:rPr lang="de-AT" sz="1800" dirty="0" smtClean="0"/>
              <a:t>Vor-Ort-Prüfungen erfolgen mindestens 1 Mal / Projekt und zumeist im Rahmen einer Abrechnungsprüfung. </a:t>
            </a:r>
          </a:p>
          <a:p>
            <a:pPr lvl="0"/>
            <a:endParaRPr lang="de-AT" sz="1800" dirty="0" smtClean="0"/>
          </a:p>
          <a:p>
            <a:pPr lvl="0">
              <a:buFont typeface="Wingdings" panose="05000000000000000000" pitchFamily="2" charset="2"/>
              <a:buChar char="ü"/>
            </a:pPr>
            <a:endParaRPr lang="de-AT" sz="1800" dirty="0" smtClean="0"/>
          </a:p>
          <a:p>
            <a:pPr marL="0" lvl="0" indent="0">
              <a:buNone/>
            </a:pPr>
            <a:endParaRPr lang="de-AT" sz="1800" dirty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20354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</a:t>
            </a:r>
            <a:endParaRPr lang="de-AT" b="1" dirty="0"/>
          </a:p>
          <a:p>
            <a:pPr marL="0" indent="0">
              <a:buNone/>
            </a:pPr>
            <a:endParaRPr lang="de-AT" sz="2800" b="1" dirty="0" smtClean="0"/>
          </a:p>
          <a:p>
            <a:pPr marL="0" indent="0" algn="ctr">
              <a:buNone/>
            </a:pPr>
            <a:r>
              <a:rPr lang="de-AT" sz="2800" b="1" dirty="0" smtClean="0"/>
              <a:t>Prüfeinverständniserklärung </a:t>
            </a:r>
          </a:p>
        </p:txBody>
      </p:sp>
    </p:spTree>
    <p:extLst>
      <p:ext uri="{BB962C8B-B14F-4D97-AF65-F5344CB8AC3E}">
        <p14:creationId xmlns:p14="http://schemas.microsoft.com/office/powerpoint/2010/main" val="1219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Prüfeinverständniserklärung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4320268" cy="2880320"/>
          </a:xfrm>
        </p:spPr>
        <p:txBody>
          <a:bodyPr/>
          <a:lstStyle/>
          <a:p>
            <a:pPr marL="0" lvl="0" indent="0">
              <a:buNone/>
            </a:pPr>
            <a:r>
              <a:rPr lang="de-DE" altLang="de-DE" sz="1800" dirty="0" smtClean="0"/>
              <a:t>Die </a:t>
            </a:r>
            <a:r>
              <a:rPr lang="de-DE" altLang="de-DE" sz="1800" b="1" dirty="0" smtClean="0"/>
              <a:t>Prüfeinverständniserklärung </a:t>
            </a:r>
          </a:p>
          <a:p>
            <a:pPr lvl="0">
              <a:buFont typeface="Symbol" panose="05050102010706020507" pitchFamily="18" charset="2"/>
              <a:buChar char="-"/>
            </a:pPr>
            <a:r>
              <a:rPr lang="de-DE" altLang="de-DE" sz="1800" dirty="0" smtClean="0"/>
              <a:t>enthält die Pflichten und Erfordernisse für die FLC,</a:t>
            </a:r>
          </a:p>
          <a:p>
            <a:pPr lvl="0">
              <a:buFont typeface="Symbol" panose="05050102010706020507" pitchFamily="18" charset="2"/>
              <a:buChar char="-"/>
            </a:pPr>
            <a:r>
              <a:rPr lang="de-DE" altLang="de-DE" sz="1800" dirty="0" smtClean="0"/>
              <a:t>ist auch nach Projektende bis zum Abschluss des Programms gültig, </a:t>
            </a:r>
          </a:p>
          <a:p>
            <a:pPr lvl="0">
              <a:buFont typeface="Symbol" panose="05050102010706020507" pitchFamily="18" charset="2"/>
              <a:buChar char="-"/>
            </a:pPr>
            <a:r>
              <a:rPr lang="de-DE" altLang="de-DE" sz="1800" dirty="0" smtClean="0"/>
              <a:t>ist gemeinsam mit der Förderungsvereinbarung im Original zu übermitteln,</a:t>
            </a:r>
          </a:p>
          <a:p>
            <a:pPr lvl="0">
              <a:buFont typeface="Symbol" panose="05050102010706020507" pitchFamily="18" charset="2"/>
              <a:buChar char="-"/>
            </a:pPr>
            <a:r>
              <a:rPr lang="de-DE" altLang="de-DE" sz="1800" dirty="0" smtClean="0"/>
              <a:t>ist Basis für FLC-Prüfung und Auszahlung der Fördermittel.</a:t>
            </a:r>
          </a:p>
          <a:p>
            <a:pPr lvl="0">
              <a:buFont typeface="Symbol" panose="05050102010706020507" pitchFamily="18" charset="2"/>
              <a:buChar char="-"/>
            </a:pPr>
            <a:endParaRPr lang="de-DE" altLang="de-DE" sz="1800" dirty="0"/>
          </a:p>
          <a:p>
            <a:pPr marL="0" lvl="0" indent="0">
              <a:buNone/>
            </a:pPr>
            <a:endParaRPr lang="de-DE" altLang="de-DE" sz="1800" dirty="0" smtClean="0"/>
          </a:p>
          <a:p>
            <a:pPr lvl="0">
              <a:buFont typeface="Symbol" panose="05050102010706020507" pitchFamily="18" charset="2"/>
              <a:buChar char="-"/>
            </a:pPr>
            <a:endParaRPr lang="de-DE" altLang="de-DE" sz="1800" dirty="0" smtClean="0"/>
          </a:p>
          <a:p>
            <a:pPr lvl="0">
              <a:buFont typeface="Symbol" panose="05050102010706020507" pitchFamily="18" charset="2"/>
              <a:buChar char="-"/>
            </a:pPr>
            <a:endParaRPr lang="de-DE" altLang="de-DE" sz="1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55237"/>
            <a:ext cx="2160240" cy="3219475"/>
          </a:xfrm>
          <a:prstGeom prst="rect">
            <a:avLst/>
          </a:prstGeom>
          <a:noFill/>
          <a:ln w="9525">
            <a:solidFill>
              <a:schemeClr val="tx1">
                <a:alpha val="4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73" y="1040553"/>
            <a:ext cx="2821379" cy="3835453"/>
          </a:xfrm>
          <a:prstGeom prst="rect">
            <a:avLst/>
          </a:prstGeom>
          <a:noFill/>
          <a:ln w="9525">
            <a:solidFill>
              <a:schemeClr val="tx1">
                <a:alpha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85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</a:t>
            </a:r>
            <a:endParaRPr lang="de-AT" b="1" dirty="0"/>
          </a:p>
          <a:p>
            <a:pPr marL="0" indent="0">
              <a:buNone/>
            </a:pPr>
            <a:endParaRPr lang="de-AT" sz="2800" b="1" dirty="0" smtClean="0"/>
          </a:p>
          <a:p>
            <a:pPr marL="0" indent="0" algn="ctr">
              <a:buNone/>
            </a:pPr>
            <a:r>
              <a:rPr lang="de-AT" sz="2800" b="1" dirty="0" smtClean="0"/>
              <a:t>FLC - Ablauf </a:t>
            </a:r>
          </a:p>
        </p:txBody>
      </p:sp>
    </p:spTree>
    <p:extLst>
      <p:ext uri="{BB962C8B-B14F-4D97-AF65-F5344CB8AC3E}">
        <p14:creationId xmlns:p14="http://schemas.microsoft.com/office/powerpoint/2010/main" val="165490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FLC-Ablauf</a:t>
            </a:r>
            <a:endParaRPr lang="de-AT" dirty="0">
              <a:solidFill>
                <a:schemeClr val="bg1"/>
              </a:solidFill>
            </a:endParaRPr>
          </a:p>
        </p:txBody>
      </p:sp>
      <p:grpSp>
        <p:nvGrpSpPr>
          <p:cNvPr id="59" name="Gruppieren 58"/>
          <p:cNvGrpSpPr/>
          <p:nvPr/>
        </p:nvGrpSpPr>
        <p:grpSpPr>
          <a:xfrm>
            <a:off x="395536" y="1707654"/>
            <a:ext cx="8280920" cy="3039434"/>
            <a:chOff x="395536" y="1707654"/>
            <a:chExt cx="8280920" cy="3039434"/>
          </a:xfrm>
        </p:grpSpPr>
        <p:grpSp>
          <p:nvGrpSpPr>
            <p:cNvPr id="51" name="Gruppieren 50"/>
            <p:cNvGrpSpPr/>
            <p:nvPr/>
          </p:nvGrpSpPr>
          <p:grpSpPr>
            <a:xfrm>
              <a:off x="395536" y="1707654"/>
              <a:ext cx="8280920" cy="1801941"/>
              <a:chOff x="395536" y="1561897"/>
              <a:chExt cx="8280920" cy="1729933"/>
            </a:xfrm>
          </p:grpSpPr>
          <p:sp>
            <p:nvSpPr>
              <p:cNvPr id="4" name="Rechteck 3"/>
              <p:cNvSpPr/>
              <p:nvPr/>
            </p:nvSpPr>
            <p:spPr>
              <a:xfrm>
                <a:off x="683568" y="2643758"/>
                <a:ext cx="1224136" cy="6480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5" name="Textfeld 4"/>
              <p:cNvSpPr txBox="1"/>
              <p:nvPr/>
            </p:nvSpPr>
            <p:spPr>
              <a:xfrm>
                <a:off x="683568" y="264375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Formalprüfung:</a:t>
                </a:r>
                <a:r>
                  <a:rPr lang="de-AT" sz="1200" dirty="0" smtClean="0"/>
                  <a:t> </a:t>
                </a:r>
              </a:p>
              <a:p>
                <a:pPr algn="ctr"/>
                <a:r>
                  <a:rPr lang="de-AT" sz="1200" dirty="0" smtClean="0"/>
                  <a:t>Mindest-</a:t>
                </a:r>
                <a:r>
                  <a:rPr lang="de-AT" sz="1200" dirty="0" err="1" smtClean="0"/>
                  <a:t>bestandteile</a:t>
                </a:r>
                <a:endParaRPr lang="de-AT" sz="1200" dirty="0"/>
              </a:p>
            </p:txBody>
          </p:sp>
          <p:sp>
            <p:nvSpPr>
              <p:cNvPr id="7" name="Rechteck 6"/>
              <p:cNvSpPr/>
              <p:nvPr/>
            </p:nvSpPr>
            <p:spPr>
              <a:xfrm>
                <a:off x="4427984" y="2643758"/>
                <a:ext cx="1224136" cy="6480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8" name="Rechteck 7"/>
              <p:cNvSpPr/>
              <p:nvPr/>
            </p:nvSpPr>
            <p:spPr>
              <a:xfrm>
                <a:off x="2339752" y="2643758"/>
                <a:ext cx="1728192" cy="6480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5940152" y="2642017"/>
                <a:ext cx="1224136" cy="6480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0" name="Rechteck 9"/>
              <p:cNvSpPr/>
              <p:nvPr/>
            </p:nvSpPr>
            <p:spPr>
              <a:xfrm>
                <a:off x="7452320" y="2642017"/>
                <a:ext cx="1224136" cy="64807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6" name="Textfeld 5"/>
              <p:cNvSpPr txBox="1"/>
              <p:nvPr/>
            </p:nvSpPr>
            <p:spPr>
              <a:xfrm>
                <a:off x="2339752" y="2715766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FIRST LEVEL CONTROL:</a:t>
                </a:r>
                <a:r>
                  <a:rPr lang="de-AT" sz="1200" dirty="0" smtClean="0"/>
                  <a:t> </a:t>
                </a:r>
              </a:p>
              <a:p>
                <a:pPr algn="ctr"/>
                <a:r>
                  <a:rPr lang="de-AT" sz="1200" dirty="0" smtClean="0"/>
                  <a:t>Förderfähigkeit</a:t>
                </a:r>
                <a:endParaRPr lang="de-AT" sz="1200" dirty="0"/>
              </a:p>
            </p:txBody>
          </p:sp>
          <p:sp>
            <p:nvSpPr>
              <p:cNvPr id="11" name="Textfeld 10"/>
              <p:cNvSpPr txBox="1"/>
              <p:nvPr/>
            </p:nvSpPr>
            <p:spPr>
              <a:xfrm>
                <a:off x="4427984" y="264375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Bestätigung der förderfähigen Kosten</a:t>
                </a:r>
                <a:endParaRPr lang="de-AT" sz="1200" dirty="0" smtClean="0"/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>
                <a:off x="5940152" y="264375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Auszahlung der nationalen</a:t>
                </a:r>
                <a:r>
                  <a:rPr lang="de-AT" sz="1200" dirty="0" smtClean="0"/>
                  <a:t> </a:t>
                </a:r>
                <a:r>
                  <a:rPr lang="de-AT" sz="1200" b="1" dirty="0" smtClean="0"/>
                  <a:t>Fördermittel</a:t>
                </a:r>
              </a:p>
            </p:txBody>
          </p:sp>
          <p:sp>
            <p:nvSpPr>
              <p:cNvPr id="13" name="Textfeld 12"/>
              <p:cNvSpPr txBox="1"/>
              <p:nvPr/>
            </p:nvSpPr>
            <p:spPr>
              <a:xfrm>
                <a:off x="7452320" y="2715766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Auszahlung der EFRE-Mittel</a:t>
                </a:r>
                <a:endParaRPr lang="de-AT" sz="1200" dirty="0"/>
              </a:p>
            </p:txBody>
          </p:sp>
          <p:sp>
            <p:nvSpPr>
              <p:cNvPr id="14" name="Rechteck 13"/>
              <p:cNvSpPr/>
              <p:nvPr/>
            </p:nvSpPr>
            <p:spPr>
              <a:xfrm>
                <a:off x="395536" y="1563638"/>
                <a:ext cx="1224136" cy="64807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5" name="Rechteck 14"/>
              <p:cNvSpPr/>
              <p:nvPr/>
            </p:nvSpPr>
            <p:spPr>
              <a:xfrm>
                <a:off x="1979712" y="1564824"/>
                <a:ext cx="1224136" cy="64807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6" name="Rechteck 15"/>
              <p:cNvSpPr/>
              <p:nvPr/>
            </p:nvSpPr>
            <p:spPr>
              <a:xfrm>
                <a:off x="3491880" y="1564824"/>
                <a:ext cx="1224136" cy="64807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7" name="Textfeld 16"/>
              <p:cNvSpPr txBox="1"/>
              <p:nvPr/>
            </p:nvSpPr>
            <p:spPr>
              <a:xfrm>
                <a:off x="395536" y="156363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Zwischen-/End-Abrechnung:</a:t>
                </a:r>
                <a:r>
                  <a:rPr lang="de-AT" sz="1200" dirty="0" smtClean="0"/>
                  <a:t> </a:t>
                </a:r>
              </a:p>
              <a:p>
                <a:pPr algn="ctr"/>
                <a:r>
                  <a:rPr lang="de-AT" sz="1200" dirty="0" err="1" smtClean="0"/>
                  <a:t>FöVereinbarung</a:t>
                </a:r>
                <a:endParaRPr lang="de-AT" sz="1200" dirty="0"/>
              </a:p>
            </p:txBody>
          </p:sp>
          <p:sp>
            <p:nvSpPr>
              <p:cNvPr id="18" name="Textfeld 17"/>
              <p:cNvSpPr txBox="1"/>
              <p:nvPr/>
            </p:nvSpPr>
            <p:spPr>
              <a:xfrm>
                <a:off x="1979712" y="156363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Ergänzungs-bedarf</a:t>
                </a:r>
              </a:p>
              <a:p>
                <a:pPr algn="ctr"/>
                <a:r>
                  <a:rPr lang="de-AT" sz="1200" dirty="0" smtClean="0"/>
                  <a:t>(Frist)</a:t>
                </a:r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3491880" y="1635646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Nachreichungen</a:t>
                </a:r>
                <a:endParaRPr lang="de-AT" sz="1200" dirty="0"/>
              </a:p>
              <a:p>
                <a:pPr algn="ctr"/>
                <a:r>
                  <a:rPr lang="de-AT" sz="1200" dirty="0" smtClean="0"/>
                  <a:t>(Frist)</a:t>
                </a:r>
              </a:p>
            </p:txBody>
          </p:sp>
          <p:cxnSp>
            <p:nvCxnSpPr>
              <p:cNvPr id="23" name="Gerade Verbindung mit Pfeil 22"/>
              <p:cNvCxnSpPr>
                <a:stCxn id="17" idx="2"/>
              </p:cNvCxnSpPr>
              <p:nvPr/>
            </p:nvCxnSpPr>
            <p:spPr>
              <a:xfrm>
                <a:off x="1007604" y="2209969"/>
                <a:ext cx="0" cy="432048"/>
              </a:xfrm>
              <a:prstGeom prst="straightConnector1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 Verbindung mit Pfeil 24"/>
              <p:cNvCxnSpPr/>
              <p:nvPr/>
            </p:nvCxnSpPr>
            <p:spPr>
              <a:xfrm>
                <a:off x="2771800" y="2209969"/>
                <a:ext cx="0" cy="432048"/>
              </a:xfrm>
              <a:prstGeom prst="straightConnector1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mit Pfeil 25"/>
              <p:cNvCxnSpPr/>
              <p:nvPr/>
            </p:nvCxnSpPr>
            <p:spPr>
              <a:xfrm>
                <a:off x="3779912" y="2209969"/>
                <a:ext cx="0" cy="432048"/>
              </a:xfrm>
              <a:prstGeom prst="straightConnector1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mit Pfeil 27"/>
              <p:cNvCxnSpPr>
                <a:stCxn id="5" idx="3"/>
                <a:endCxn id="8" idx="1"/>
              </p:cNvCxnSpPr>
              <p:nvPr/>
            </p:nvCxnSpPr>
            <p:spPr>
              <a:xfrm>
                <a:off x="1907704" y="2966924"/>
                <a:ext cx="432048" cy="870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 Verbindung mit Pfeil 30"/>
              <p:cNvCxnSpPr/>
              <p:nvPr/>
            </p:nvCxnSpPr>
            <p:spPr>
              <a:xfrm>
                <a:off x="4067944" y="2931790"/>
                <a:ext cx="360040" cy="870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Gerade Verbindung mit Pfeil 32"/>
              <p:cNvCxnSpPr>
                <a:stCxn id="7" idx="3"/>
                <a:endCxn id="12" idx="1"/>
              </p:cNvCxnSpPr>
              <p:nvPr/>
            </p:nvCxnSpPr>
            <p:spPr>
              <a:xfrm flipV="1">
                <a:off x="5652120" y="2966924"/>
                <a:ext cx="288032" cy="870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 Verbindung mit Pfeil 36"/>
              <p:cNvCxnSpPr/>
              <p:nvPr/>
            </p:nvCxnSpPr>
            <p:spPr>
              <a:xfrm flipV="1">
                <a:off x="1619672" y="2212896"/>
                <a:ext cx="864096" cy="430862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mit Pfeil 38"/>
              <p:cNvCxnSpPr/>
              <p:nvPr/>
            </p:nvCxnSpPr>
            <p:spPr>
              <a:xfrm flipV="1">
                <a:off x="2915816" y="2212896"/>
                <a:ext cx="864096" cy="430862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hteck 40"/>
              <p:cNvSpPr/>
              <p:nvPr/>
            </p:nvSpPr>
            <p:spPr>
              <a:xfrm>
                <a:off x="5215890" y="1563638"/>
                <a:ext cx="1224136" cy="64807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40" name="Textfeld 39"/>
              <p:cNvSpPr txBox="1"/>
              <p:nvPr/>
            </p:nvSpPr>
            <p:spPr>
              <a:xfrm>
                <a:off x="5220072" y="1563638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Information: </a:t>
                </a:r>
                <a:r>
                  <a:rPr lang="de-AT" sz="1200" dirty="0" smtClean="0"/>
                  <a:t>förderfähige Kosten</a:t>
                </a:r>
              </a:p>
            </p:txBody>
          </p:sp>
          <p:cxnSp>
            <p:nvCxnSpPr>
              <p:cNvPr id="43" name="Gerade Verbindung mit Pfeil 42"/>
              <p:cNvCxnSpPr/>
              <p:nvPr/>
            </p:nvCxnSpPr>
            <p:spPr>
              <a:xfrm flipV="1">
                <a:off x="5436096" y="2212896"/>
                <a:ext cx="0" cy="429121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mit Pfeil 43"/>
              <p:cNvCxnSpPr/>
              <p:nvPr/>
            </p:nvCxnSpPr>
            <p:spPr>
              <a:xfrm flipV="1">
                <a:off x="7161850" y="2972597"/>
                <a:ext cx="288032" cy="870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Rechteck 45"/>
              <p:cNvSpPr/>
              <p:nvPr/>
            </p:nvSpPr>
            <p:spPr>
              <a:xfrm>
                <a:off x="6693798" y="1561897"/>
                <a:ext cx="1224136" cy="64807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47" name="Textfeld 46"/>
              <p:cNvSpPr txBox="1"/>
              <p:nvPr/>
            </p:nvSpPr>
            <p:spPr>
              <a:xfrm>
                <a:off x="6696153" y="1561897"/>
                <a:ext cx="1224136" cy="620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1200" b="1" dirty="0" smtClean="0"/>
                  <a:t>Erhalt </a:t>
                </a:r>
                <a:r>
                  <a:rPr lang="de-AT" sz="1200" dirty="0" smtClean="0"/>
                  <a:t>Förderungs-mittel</a:t>
                </a:r>
              </a:p>
            </p:txBody>
          </p:sp>
          <p:cxnSp>
            <p:nvCxnSpPr>
              <p:cNvPr id="48" name="Gerade Verbindung mit Pfeil 47"/>
              <p:cNvCxnSpPr/>
              <p:nvPr/>
            </p:nvCxnSpPr>
            <p:spPr>
              <a:xfrm flipV="1">
                <a:off x="6948264" y="2214637"/>
                <a:ext cx="0" cy="429121"/>
              </a:xfrm>
              <a:prstGeom prst="straightConnector1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 Verbindung mit Pfeil 48"/>
              <p:cNvCxnSpPr/>
              <p:nvPr/>
            </p:nvCxnSpPr>
            <p:spPr>
              <a:xfrm flipV="1">
                <a:off x="7668344" y="2209969"/>
                <a:ext cx="0" cy="429121"/>
              </a:xfrm>
              <a:prstGeom prst="straightConnector1">
                <a:avLst/>
              </a:prstGeom>
              <a:ln w="12700">
                <a:solidFill>
                  <a:schemeClr val="accent5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Rechteck 51"/>
            <p:cNvSpPr/>
            <p:nvPr/>
          </p:nvSpPr>
          <p:spPr>
            <a:xfrm>
              <a:off x="5004048" y="3939902"/>
              <a:ext cx="1224136" cy="21602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3" name="Rechteck 52"/>
            <p:cNvSpPr/>
            <p:nvPr/>
          </p:nvSpPr>
          <p:spPr>
            <a:xfrm>
              <a:off x="5004048" y="4236318"/>
              <a:ext cx="1224136" cy="21602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5004048" y="4515966"/>
              <a:ext cx="1224136" cy="2160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5006455" y="3924803"/>
              <a:ext cx="11881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000" dirty="0" smtClean="0"/>
                <a:t>Projektträger</a:t>
              </a:r>
              <a:endParaRPr lang="de-AT" sz="1000" dirty="0"/>
            </a:p>
          </p:txBody>
        </p:sp>
        <p:sp>
          <p:nvSpPr>
            <p:cNvPr id="56" name="Textfeld 55"/>
            <p:cNvSpPr txBox="1"/>
            <p:nvPr/>
          </p:nvSpPr>
          <p:spPr>
            <a:xfrm>
              <a:off x="5022050" y="4221219"/>
              <a:ext cx="11881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000" dirty="0" smtClean="0"/>
                <a:t>FLC – Abteilung 17</a:t>
              </a:r>
              <a:endParaRPr lang="de-AT" sz="1000" dirty="0"/>
            </a:p>
          </p:txBody>
        </p:sp>
        <p:sp>
          <p:nvSpPr>
            <p:cNvPr id="57" name="Textfeld 56"/>
            <p:cNvSpPr txBox="1"/>
            <p:nvPr/>
          </p:nvSpPr>
          <p:spPr>
            <a:xfrm>
              <a:off x="5029444" y="4500867"/>
              <a:ext cx="11881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000" dirty="0" err="1" smtClean="0"/>
                <a:t>aws</a:t>
              </a:r>
              <a:r>
                <a:rPr lang="de-AT" sz="1000" dirty="0" smtClean="0"/>
                <a:t>/</a:t>
              </a:r>
              <a:r>
                <a:rPr lang="de-AT" sz="1000" dirty="0" err="1" smtClean="0"/>
                <a:t>erp</a:t>
              </a:r>
              <a:r>
                <a:rPr lang="de-AT" sz="1000" dirty="0" smtClean="0"/>
                <a:t>-Fonds</a:t>
              </a:r>
              <a:endParaRPr lang="de-AT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5605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</a:t>
            </a:r>
            <a:endParaRPr lang="de-AT" b="1" dirty="0"/>
          </a:p>
          <a:p>
            <a:pPr marL="0" indent="0">
              <a:buNone/>
            </a:pPr>
            <a:endParaRPr lang="de-AT" sz="2800" b="1" dirty="0" smtClean="0"/>
          </a:p>
          <a:p>
            <a:pPr marL="0" indent="0" algn="ctr">
              <a:buNone/>
            </a:pPr>
            <a:r>
              <a:rPr lang="de-AT" sz="2800" b="1" dirty="0" smtClean="0"/>
              <a:t>weitere Prüfstellen</a:t>
            </a:r>
          </a:p>
        </p:txBody>
      </p:sp>
    </p:spTree>
    <p:extLst>
      <p:ext uri="{BB962C8B-B14F-4D97-AF65-F5344CB8AC3E}">
        <p14:creationId xmlns:p14="http://schemas.microsoft.com/office/powerpoint/2010/main" val="25692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weitere Prüfstellen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AT" sz="1800" dirty="0" smtClean="0"/>
              <a:t>Durch folgende Stellen können weitere Prüfungen erfolgen:</a:t>
            </a:r>
          </a:p>
          <a:p>
            <a:pPr marL="0" lvl="0" indent="0">
              <a:buNone/>
            </a:pPr>
            <a:endParaRPr lang="de-AT" sz="1200" dirty="0" smtClean="0"/>
          </a:p>
          <a:p>
            <a:pPr lvl="0"/>
            <a:r>
              <a:rPr lang="de-AT" sz="1800" dirty="0" smtClean="0"/>
              <a:t>Verwaltungsbehörde (ÖROK)</a:t>
            </a:r>
          </a:p>
          <a:p>
            <a:pPr lvl="0"/>
            <a:r>
              <a:rPr lang="de-AT" sz="1800" dirty="0" smtClean="0"/>
              <a:t>Bescheinigungsbehörde (Bundeskanzleramt Abt. IV/4)</a:t>
            </a:r>
          </a:p>
          <a:p>
            <a:pPr lvl="0"/>
            <a:r>
              <a:rPr lang="de-AT" sz="1800" dirty="0" smtClean="0"/>
              <a:t>Second Level Control (Bundeskanzleramt Abt. IV/3)</a:t>
            </a:r>
          </a:p>
          <a:p>
            <a:pPr lvl="0"/>
            <a:r>
              <a:rPr lang="de-AT" sz="1800" dirty="0" smtClean="0"/>
              <a:t>Europäische Kommission</a:t>
            </a:r>
          </a:p>
          <a:p>
            <a:pPr lvl="0"/>
            <a:r>
              <a:rPr lang="de-AT" sz="1800" dirty="0" smtClean="0"/>
              <a:t>Europäischer Rechnungshof</a:t>
            </a:r>
          </a:p>
          <a:p>
            <a:pPr lvl="0"/>
            <a:r>
              <a:rPr lang="de-AT" sz="1800" dirty="0"/>
              <a:t>B</a:t>
            </a:r>
            <a:r>
              <a:rPr lang="de-AT" sz="1800" dirty="0" smtClean="0"/>
              <a:t>undesrechnungshof</a:t>
            </a:r>
          </a:p>
          <a:p>
            <a:pPr lvl="0"/>
            <a:r>
              <a:rPr lang="de-AT" sz="1800" dirty="0" smtClean="0"/>
              <a:t>Landesrechnungshof Steiermark</a:t>
            </a:r>
          </a:p>
          <a:p>
            <a:pPr marL="0" lvl="0" indent="0">
              <a:buNone/>
            </a:pPr>
            <a:endParaRPr lang="de-AT" sz="1800" dirty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64926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 smtClean="0"/>
              <a:t>		</a:t>
            </a:r>
            <a:endParaRPr lang="de-AT" b="1" dirty="0"/>
          </a:p>
          <a:p>
            <a:pPr marL="0" indent="0">
              <a:buNone/>
            </a:pPr>
            <a:endParaRPr lang="de-AT" sz="2800" b="1" dirty="0" smtClean="0"/>
          </a:p>
          <a:p>
            <a:pPr marL="0" indent="0" algn="ctr">
              <a:buNone/>
            </a:pPr>
            <a:r>
              <a:rPr lang="de-AT" sz="2800" b="1" dirty="0" smtClean="0"/>
              <a:t>FLC in der Abteilung 17</a:t>
            </a:r>
          </a:p>
        </p:txBody>
      </p:sp>
    </p:spTree>
    <p:extLst>
      <p:ext uri="{BB962C8B-B14F-4D97-AF65-F5344CB8AC3E}">
        <p14:creationId xmlns:p14="http://schemas.microsoft.com/office/powerpoint/2010/main" val="37958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bg1"/>
                </a:solidFill>
              </a:rPr>
              <a:t>FLC in der Abteilung 17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lvl="0" indent="0">
              <a:buNone/>
            </a:pPr>
            <a:endParaRPr lang="de-AT" sz="1800" b="1" dirty="0" smtClean="0"/>
          </a:p>
          <a:p>
            <a:pPr marL="0" lvl="0" indent="0">
              <a:buNone/>
            </a:pPr>
            <a:r>
              <a:rPr lang="de-AT" sz="1800" dirty="0" smtClean="0"/>
              <a:t>Abteilung 17 Landes- und Regionalentwicklung</a:t>
            </a:r>
          </a:p>
          <a:p>
            <a:pPr marL="0" lvl="0" indent="0">
              <a:buNone/>
            </a:pPr>
            <a:r>
              <a:rPr lang="de-AT" sz="1800" dirty="0" smtClean="0"/>
              <a:t>Stabsstelle Controlling, Innerer Dienst und Haushaltsführung</a:t>
            </a:r>
          </a:p>
          <a:p>
            <a:pPr marL="0" lvl="0" indent="0">
              <a:buNone/>
            </a:pPr>
            <a:r>
              <a:rPr lang="de-AT" sz="1800" dirty="0" smtClean="0"/>
              <a:t>Fachteam </a:t>
            </a:r>
            <a:r>
              <a:rPr lang="de-AT" sz="1800" dirty="0"/>
              <a:t>F</a:t>
            </a:r>
            <a:r>
              <a:rPr lang="de-AT" sz="1800" dirty="0" smtClean="0"/>
              <a:t>irst Level </a:t>
            </a:r>
            <a:r>
              <a:rPr lang="de-AT" sz="1800" dirty="0"/>
              <a:t>C</a:t>
            </a:r>
            <a:r>
              <a:rPr lang="de-AT" sz="1800" dirty="0" smtClean="0"/>
              <a:t>ontrol</a:t>
            </a:r>
          </a:p>
          <a:p>
            <a:pPr marL="0" lvl="0" indent="0">
              <a:buNone/>
            </a:pPr>
            <a:endParaRPr lang="de-AT" sz="1200" dirty="0"/>
          </a:p>
          <a:p>
            <a:pPr marL="0" lvl="0" indent="0">
              <a:buNone/>
            </a:pPr>
            <a:r>
              <a:rPr lang="de-AT" sz="1800" b="1" dirty="0" smtClean="0"/>
              <a:t>Ansprechpersonen:</a:t>
            </a:r>
          </a:p>
          <a:p>
            <a:pPr marL="0" lvl="0" indent="0">
              <a:buNone/>
            </a:pPr>
            <a:r>
              <a:rPr lang="de-AT" sz="1800" dirty="0" smtClean="0"/>
              <a:t>Mag. </a:t>
            </a:r>
            <a:r>
              <a:rPr lang="de-AT" sz="1800" dirty="0"/>
              <a:t>C</a:t>
            </a:r>
            <a:r>
              <a:rPr lang="de-AT" sz="1800" dirty="0" smtClean="0"/>
              <a:t>hrista </a:t>
            </a:r>
            <a:r>
              <a:rPr lang="de-AT" sz="1800" dirty="0" err="1" smtClean="0"/>
              <a:t>Bradler</a:t>
            </a:r>
            <a:r>
              <a:rPr lang="de-AT" sz="1800" dirty="0" smtClean="0"/>
              <a:t>	Heike Jantscher</a:t>
            </a:r>
          </a:p>
          <a:p>
            <a:pPr marL="0" lvl="0" indent="0">
              <a:buNone/>
            </a:pPr>
            <a:r>
              <a:rPr lang="de-AT" sz="1800" dirty="0" smtClean="0"/>
              <a:t>0316-877 4836		0316-877 6823</a:t>
            </a:r>
          </a:p>
          <a:p>
            <a:pPr marL="0" lvl="0" indent="0">
              <a:buNone/>
            </a:pPr>
            <a:r>
              <a:rPr lang="de-AT" sz="1800" dirty="0" smtClean="0">
                <a:hlinkClick r:id="rId3"/>
              </a:rPr>
              <a:t>abt17-sts@stmk.gv.at</a:t>
            </a:r>
            <a:r>
              <a:rPr lang="de-AT" sz="1800" dirty="0" smtClean="0"/>
              <a:t> </a:t>
            </a:r>
            <a:endParaRPr lang="de-AT" sz="1800" dirty="0"/>
          </a:p>
          <a:p>
            <a:pPr lvl="0"/>
            <a:endParaRPr lang="de-AT" sz="1800" dirty="0" smtClean="0"/>
          </a:p>
          <a:p>
            <a:pPr lvl="0">
              <a:buFont typeface="Wingdings" panose="05000000000000000000" pitchFamily="2" charset="2"/>
              <a:buChar char="ü"/>
            </a:pPr>
            <a:endParaRPr lang="de-AT" sz="1800" dirty="0" smtClean="0"/>
          </a:p>
          <a:p>
            <a:pPr marL="0" lvl="0" indent="0">
              <a:buNone/>
            </a:pPr>
            <a:endParaRPr lang="de-AT" sz="1800" dirty="0"/>
          </a:p>
          <a:p>
            <a:pPr marL="0" lv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2747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/>
              <a:t>Danke für Ihre </a:t>
            </a:r>
            <a:r>
              <a:rPr lang="de-AT" altLang="de-DE" sz="2800" b="1" dirty="0" smtClean="0"/>
              <a:t>Aufmerksamkeit!</a:t>
            </a:r>
          </a:p>
          <a:p>
            <a:pPr marL="0" indent="0" algn="ctr">
              <a:buFontTx/>
              <a:buNone/>
              <a:defRPr/>
            </a:pPr>
            <a:endParaRPr lang="de-AT" altLang="de-DE" sz="2800" b="1" dirty="0" smtClean="0"/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 smtClean="0"/>
              <a:t>Fragen?</a:t>
            </a:r>
            <a:endParaRPr lang="de-AT" altLang="de-DE" sz="2800" b="1" dirty="0"/>
          </a:p>
          <a:p>
            <a:pPr marL="0" indent="0">
              <a:buNone/>
              <a:defRPr/>
            </a:pP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605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Bildschirmpräsentation (16:9)</PresentationFormat>
  <Paragraphs>168</Paragraphs>
  <Slides>19</Slides>
  <Notes>17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1" baseType="lpstr">
      <vt:lpstr>Larissa-Design</vt:lpstr>
      <vt:lpstr>1_Larissa-Design</vt:lpstr>
      <vt:lpstr>PowerPoint-Präsentation</vt:lpstr>
      <vt:lpstr> </vt:lpstr>
      <vt:lpstr>PowerPoint-Präsentation</vt:lpstr>
      <vt:lpstr> Grundprinzipien</vt:lpstr>
      <vt:lpstr>PowerPoint-Präsentation</vt:lpstr>
      <vt:lpstr> Rechtliche Grundlagen</vt:lpstr>
      <vt:lpstr>PowerPoint-Präsentation</vt:lpstr>
      <vt:lpstr> Aufgaben und Arbeitsweise der FLC (1)</vt:lpstr>
      <vt:lpstr> Aufgaben und Arbeitsweise der FLC (2)</vt:lpstr>
      <vt:lpstr> Aufgaben und Arbeitsweise der FLC (3)</vt:lpstr>
      <vt:lpstr>PowerPoint-Präsentation</vt:lpstr>
      <vt:lpstr> Prüfeinverständniserklärung</vt:lpstr>
      <vt:lpstr>PowerPoint-Präsentation</vt:lpstr>
      <vt:lpstr> FLC-Ablauf</vt:lpstr>
      <vt:lpstr>PowerPoint-Präsentation</vt:lpstr>
      <vt:lpstr> weitere Prüfstellen</vt:lpstr>
      <vt:lpstr>PowerPoint-Präsentation</vt:lpstr>
      <vt:lpstr> FLC in der Abteilung 17</vt:lpstr>
      <vt:lpstr>PowerPoint-Präsentation</vt:lpstr>
    </vt:vector>
  </TitlesOfParts>
  <Company>Land Steiermark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 Win7</dc:creator>
  <cp:lastModifiedBy>Bradler Christa</cp:lastModifiedBy>
  <cp:revision>108</cp:revision>
  <cp:lastPrinted>2017-03-28T10:21:50Z</cp:lastPrinted>
  <dcterms:created xsi:type="dcterms:W3CDTF">2013-06-24T08:15:38Z</dcterms:created>
  <dcterms:modified xsi:type="dcterms:W3CDTF">2017-03-28T11:42:42Z</dcterms:modified>
</cp:coreProperties>
</file>