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9" r:id="rId2"/>
  </p:sldMasterIdLst>
  <p:notesMasterIdLst>
    <p:notesMasterId r:id="rId20"/>
  </p:notesMasterIdLst>
  <p:handoutMasterIdLst>
    <p:handoutMasterId r:id="rId21"/>
  </p:handoutMasterIdLst>
  <p:sldIdLst>
    <p:sldId id="288" r:id="rId3"/>
    <p:sldId id="257" r:id="rId4"/>
    <p:sldId id="258" r:id="rId5"/>
    <p:sldId id="260" r:id="rId6"/>
    <p:sldId id="276" r:id="rId7"/>
    <p:sldId id="277" r:id="rId8"/>
    <p:sldId id="286" r:id="rId9"/>
    <p:sldId id="278" r:id="rId10"/>
    <p:sldId id="279" r:id="rId11"/>
    <p:sldId id="282" r:id="rId12"/>
    <p:sldId id="281" r:id="rId13"/>
    <p:sldId id="280" r:id="rId14"/>
    <p:sldId id="283" r:id="rId15"/>
    <p:sldId id="284" r:id="rId16"/>
    <p:sldId id="287" r:id="rId17"/>
    <p:sldId id="285" r:id="rId18"/>
    <p:sldId id="275" r:id="rId19"/>
  </p:sldIdLst>
  <p:sldSz cx="9144000" cy="5143500" type="screen16x9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7726" autoAdjust="0"/>
  </p:normalViewPr>
  <p:slideViewPr>
    <p:cSldViewPr>
      <p:cViewPr varScale="1">
        <p:scale>
          <a:sx n="81" d="100"/>
          <a:sy n="81" d="100"/>
        </p:scale>
        <p:origin x="-840" y="-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0B447D-BA74-4601-9807-84184E3963B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934075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8B33F-9B89-411C-A2DB-F4C2032EF6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852548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6742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49364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8653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8653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8653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8653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6742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49364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8653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86538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86538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86538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86538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86538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8B33F-9B89-411C-A2DB-F4C2032EF63A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8653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"/>
            <a:ext cx="9144000" cy="5142586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867894"/>
            <a:ext cx="2894058" cy="620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8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323740" y="1347614"/>
            <a:ext cx="8496732" cy="2880320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924396"/>
            <a:ext cx="4176000" cy="2303538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13" name="Textplatzhalter 9"/>
          <p:cNvSpPr>
            <a:spLocks noGrp="1"/>
          </p:cNvSpPr>
          <p:nvPr userDrawn="1">
            <p:ph type="body" sz="quarter" idx="12"/>
          </p:nvPr>
        </p:nvSpPr>
        <p:spPr>
          <a:xfrm>
            <a:off x="323528" y="1419622"/>
            <a:ext cx="4176000" cy="504255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5" name="Textplatzhalter 4"/>
          <p:cNvSpPr>
            <a:spLocks noGrp="1"/>
          </p:cNvSpPr>
          <p:nvPr userDrawn="1">
            <p:ph type="body" sz="quarter" idx="13"/>
          </p:nvPr>
        </p:nvSpPr>
        <p:spPr>
          <a:xfrm>
            <a:off x="4662000" y="1926000"/>
            <a:ext cx="4176000" cy="2303538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16" name="Textplatzhalter 9"/>
          <p:cNvSpPr>
            <a:spLocks noGrp="1"/>
          </p:cNvSpPr>
          <p:nvPr userDrawn="1">
            <p:ph type="body" sz="quarter" idx="14"/>
          </p:nvPr>
        </p:nvSpPr>
        <p:spPr>
          <a:xfrm>
            <a:off x="4662000" y="1419622"/>
            <a:ext cx="4176000" cy="50304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95206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419622"/>
            <a:ext cx="4176000" cy="280831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15" name="Textplatzhalter 4"/>
          <p:cNvSpPr>
            <a:spLocks noGrp="1"/>
          </p:cNvSpPr>
          <p:nvPr userDrawn="1">
            <p:ph type="body" sz="quarter" idx="13"/>
          </p:nvPr>
        </p:nvSpPr>
        <p:spPr>
          <a:xfrm>
            <a:off x="4662000" y="1419622"/>
            <a:ext cx="4176000" cy="2809916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20634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419622"/>
            <a:ext cx="4176000" cy="280831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13" name="Bildplatzhalter 12"/>
          <p:cNvSpPr>
            <a:spLocks noGrp="1"/>
          </p:cNvSpPr>
          <p:nvPr userDrawn="1">
            <p:ph type="pic" sz="quarter" idx="11"/>
          </p:nvPr>
        </p:nvSpPr>
        <p:spPr>
          <a:xfrm>
            <a:off x="4662000" y="1419225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04452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419622"/>
            <a:ext cx="4176000" cy="280831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5" name="Diagrammplatzhalter 4"/>
          <p:cNvSpPr>
            <a:spLocks noGrp="1"/>
          </p:cNvSpPr>
          <p:nvPr userDrawn="1">
            <p:ph type="chart" sz="quarter" idx="12"/>
          </p:nvPr>
        </p:nvSpPr>
        <p:spPr>
          <a:xfrm>
            <a:off x="4662000" y="1419622"/>
            <a:ext cx="4176712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32681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419622"/>
            <a:ext cx="4176000" cy="280831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8" name="Tabellenplatzhalter 7"/>
          <p:cNvSpPr>
            <a:spLocks noGrp="1"/>
          </p:cNvSpPr>
          <p:nvPr userDrawn="1">
            <p:ph type="tbl" sz="quarter" idx="11"/>
          </p:nvPr>
        </p:nvSpPr>
        <p:spPr>
          <a:xfrm>
            <a:off x="4662000" y="1419225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1194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2" name="Tabellenplatzhalter 6"/>
          <p:cNvSpPr>
            <a:spLocks noGrp="1"/>
          </p:cNvSpPr>
          <p:nvPr userDrawn="1">
            <p:ph type="tbl" sz="quarter" idx="11"/>
          </p:nvPr>
        </p:nvSpPr>
        <p:spPr>
          <a:xfrm>
            <a:off x="323528" y="1419622"/>
            <a:ext cx="8496944" cy="2808312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</a:lstStyle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00954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8" name="Tabellenplatzhalter 7"/>
          <p:cNvSpPr>
            <a:spLocks noGrp="1"/>
          </p:cNvSpPr>
          <p:nvPr userDrawn="1">
            <p:ph type="tbl" sz="quarter" idx="11"/>
          </p:nvPr>
        </p:nvSpPr>
        <p:spPr>
          <a:xfrm>
            <a:off x="4662000" y="1419225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12" name="Tabellenplatzhalter 7"/>
          <p:cNvSpPr>
            <a:spLocks noGrp="1"/>
          </p:cNvSpPr>
          <p:nvPr userDrawn="1">
            <p:ph type="tbl" sz="quarter" idx="12"/>
          </p:nvPr>
        </p:nvSpPr>
        <p:spPr>
          <a:xfrm>
            <a:off x="324000" y="1419622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1968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5" name="Diagrammplatzhalter 4"/>
          <p:cNvSpPr>
            <a:spLocks noGrp="1"/>
          </p:cNvSpPr>
          <p:nvPr userDrawn="1">
            <p:ph type="chart" sz="quarter" idx="10"/>
          </p:nvPr>
        </p:nvSpPr>
        <p:spPr>
          <a:xfrm>
            <a:off x="323850" y="1419225"/>
            <a:ext cx="8496000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67708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5" name="Diagrammplatzhalter 4"/>
          <p:cNvSpPr>
            <a:spLocks noGrp="1"/>
          </p:cNvSpPr>
          <p:nvPr userDrawn="1">
            <p:ph type="chart" sz="quarter" idx="10"/>
          </p:nvPr>
        </p:nvSpPr>
        <p:spPr>
          <a:xfrm>
            <a:off x="323850" y="1419225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  <p:sp>
        <p:nvSpPr>
          <p:cNvPr id="13" name="Diagrammplatzhalter 4"/>
          <p:cNvSpPr>
            <a:spLocks noGrp="1"/>
          </p:cNvSpPr>
          <p:nvPr userDrawn="1">
            <p:ph type="chart" sz="quarter" idx="11"/>
          </p:nvPr>
        </p:nvSpPr>
        <p:spPr>
          <a:xfrm>
            <a:off x="4662000" y="1419622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26023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Vorlage_PPT_16zu9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3" name="Titel 5"/>
          <p:cNvSpPr>
            <a:spLocks noGrp="1"/>
          </p:cNvSpPr>
          <p:nvPr>
            <p:ph type="title"/>
          </p:nvPr>
        </p:nvSpPr>
        <p:spPr>
          <a:xfrm>
            <a:off x="323528" y="267494"/>
            <a:ext cx="8496944" cy="1152128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4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323740" y="1563638"/>
            <a:ext cx="8496732" cy="2664296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9" name="Textfeld 8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28.03.2017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"/>
            <a:ext cx="9144000" cy="514258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867894"/>
            <a:ext cx="2894058" cy="62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6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770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Vorlage_PPT_16zu9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953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28.03.2017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1009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28.03.2017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7995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28.03.2017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0536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28.03.2017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8715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28.03.2017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0926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28.03.2017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5311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28.03.2017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7717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28.03.2017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86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4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755576" y="1606615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solidFill>
                  <a:prstClr val="black"/>
                </a:solidFill>
              </a:rPr>
              <a:t>IWB-Workshop 30.03.2017</a:t>
            </a:r>
          </a:p>
        </p:txBody>
      </p:sp>
      <p:sp>
        <p:nvSpPr>
          <p:cNvPr id="5" name="Rechteck 4"/>
          <p:cNvSpPr/>
          <p:nvPr/>
        </p:nvSpPr>
        <p:spPr>
          <a:xfrm>
            <a:off x="827584" y="2571750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prstClr val="black"/>
                </a:solidFill>
              </a:rPr>
              <a:t>Externe Kosten und Investitionskosten</a:t>
            </a:r>
            <a:endParaRPr lang="de-DE" sz="2400" b="1" dirty="0">
              <a:solidFill>
                <a:prstClr val="black"/>
              </a:solidFill>
            </a:endParaRPr>
          </a:p>
          <a:p>
            <a:pPr algn="ctr"/>
            <a:r>
              <a:rPr lang="de-DE" sz="2400" b="1" dirty="0" err="1">
                <a:solidFill>
                  <a:prstClr val="black"/>
                </a:solidFill>
              </a:rPr>
              <a:t>Mag.</a:t>
            </a:r>
            <a:r>
              <a:rPr lang="de-DE" sz="2400" b="1" baseline="30000" dirty="0" err="1">
                <a:solidFill>
                  <a:prstClr val="black"/>
                </a:solidFill>
              </a:rPr>
              <a:t>a</a:t>
            </a:r>
            <a:r>
              <a:rPr lang="de-DE" sz="2400" b="1" dirty="0">
                <a:solidFill>
                  <a:prstClr val="black"/>
                </a:solidFill>
              </a:rPr>
              <a:t> Christa Bradler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467544" y="4587974"/>
            <a:ext cx="6336704" cy="52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de-DE" sz="1050" b="1" dirty="0" smtClean="0">
                <a:solidFill>
                  <a:prstClr val="black"/>
                </a:solidFill>
                <a:latin typeface="Arial Narrow" pitchFamily="34" charset="0"/>
                <a:cs typeface="Arial" pitchFamily="34" charset="0"/>
              </a:rPr>
              <a:t>Abteilung 17 Landes- und Regionalentwicklung, </a:t>
            </a:r>
            <a:r>
              <a:rPr lang="de-DE" sz="1050" dirty="0" smtClean="0">
                <a:solidFill>
                  <a:prstClr val="black"/>
                </a:solidFill>
                <a:latin typeface="Arial Narrow" pitchFamily="34" charset="0"/>
                <a:cs typeface="Arial" pitchFamily="34" charset="0"/>
              </a:rPr>
              <a:t>Stabstelle Controlling, Innerer Dienst und Haushaltsführung</a:t>
            </a:r>
          </a:p>
          <a:p>
            <a:pPr>
              <a:lnSpc>
                <a:spcPct val="110000"/>
              </a:lnSpc>
            </a:pPr>
            <a:r>
              <a:rPr lang="de-DE" sz="1050" dirty="0" smtClean="0">
                <a:solidFill>
                  <a:prstClr val="black"/>
                </a:solidFill>
                <a:latin typeface="Arial Narrow" pitchFamily="34" charset="0"/>
                <a:cs typeface="Arial" pitchFamily="34" charset="0"/>
              </a:rPr>
              <a:t>www.raumplanung.steiermark.at</a:t>
            </a:r>
            <a:endParaRPr lang="de-DE" sz="1050" dirty="0">
              <a:solidFill>
                <a:prstClr val="black"/>
              </a:solidFill>
              <a:latin typeface="Arial Narrow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1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AT" dirty="0" smtClean="0"/>
          </a:p>
          <a:p>
            <a:endParaRPr lang="de-AT" dirty="0"/>
          </a:p>
          <a:p>
            <a:endParaRPr lang="de-AT" dirty="0" smtClean="0"/>
          </a:p>
          <a:p>
            <a:pPr marL="0" indent="0" algn="ctr">
              <a:buNone/>
            </a:pPr>
            <a:r>
              <a:rPr lang="de-DE" sz="2800" b="1" dirty="0" smtClean="0"/>
              <a:t>Externe Kosten</a:t>
            </a:r>
            <a:endParaRPr lang="de-DE" sz="2800" b="1" dirty="0"/>
          </a:p>
          <a:p>
            <a:endParaRPr lang="de-A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 smtClean="0">
                <a:solidFill>
                  <a:schemeClr val="bg1"/>
                </a:solidFill>
              </a:rPr>
              <a:t>Externe Kosten </a:t>
            </a:r>
            <a:r>
              <a:rPr lang="de-AT" altLang="de-DE" sz="3200" dirty="0">
                <a:solidFill>
                  <a:schemeClr val="bg1"/>
                </a:solidFill>
              </a:rPr>
              <a:t>(1)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sz="1800" b="1" dirty="0" smtClean="0"/>
              <a:t>Was sind externe Kosten (Beispiele)?</a:t>
            </a:r>
          </a:p>
          <a:p>
            <a:pPr marL="0" indent="0">
              <a:buNone/>
            </a:pPr>
            <a:endParaRPr lang="de-AT" sz="1800" dirty="0" smtClean="0"/>
          </a:p>
          <a:p>
            <a:r>
              <a:rPr lang="de-AT" sz="1800" dirty="0" smtClean="0"/>
              <a:t>Erstellen einer Machbarkeitsstudie </a:t>
            </a:r>
          </a:p>
          <a:p>
            <a:r>
              <a:rPr lang="de-AT" sz="1800" dirty="0" smtClean="0"/>
              <a:t>Prozessbegleitung, Konzepterstellung</a:t>
            </a:r>
          </a:p>
          <a:p>
            <a:r>
              <a:rPr lang="de-AT" sz="1800" dirty="0" smtClean="0"/>
              <a:t>Öffentlichkeitsarbeit: Druck von Foldern, Informationsmaterial</a:t>
            </a:r>
          </a:p>
          <a:p>
            <a:r>
              <a:rPr lang="de-AT" sz="1800" dirty="0" smtClean="0"/>
              <a:t>Saalmiete für Informationsveranstaltung mit </a:t>
            </a:r>
            <a:r>
              <a:rPr lang="de-AT" sz="1800" dirty="0" err="1" smtClean="0"/>
              <a:t>BürgerInnen</a:t>
            </a:r>
            <a:endParaRPr lang="de-AT" sz="1800" dirty="0" smtClean="0"/>
          </a:p>
          <a:p>
            <a:r>
              <a:rPr lang="de-AT" sz="1800" dirty="0" smtClean="0"/>
              <a:t>Externes Projektmanagement</a:t>
            </a:r>
          </a:p>
          <a:p>
            <a:r>
              <a:rPr lang="de-AT" sz="1800" dirty="0" smtClean="0"/>
              <a:t>….</a:t>
            </a:r>
          </a:p>
          <a:p>
            <a:endParaRPr lang="de-AT" sz="1800" dirty="0" smtClean="0"/>
          </a:p>
          <a:p>
            <a:endParaRPr lang="de-AT" sz="1800" dirty="0"/>
          </a:p>
          <a:p>
            <a:pPr marL="0" indent="0">
              <a:buNone/>
            </a:pPr>
            <a:endParaRPr lang="de-AT" sz="1800" dirty="0"/>
          </a:p>
          <a:p>
            <a:endParaRPr lang="de-DE" altLang="de-DE" sz="1800" b="1" dirty="0"/>
          </a:p>
          <a:p>
            <a:pPr marL="0" indent="0">
              <a:buFontTx/>
              <a:buNone/>
            </a:pPr>
            <a:endParaRPr lang="de-DE" altLang="de-DE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 smtClean="0">
                <a:solidFill>
                  <a:schemeClr val="bg1"/>
                </a:solidFill>
              </a:rPr>
              <a:t>Externe Kosten (2)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sz="1800" dirty="0"/>
              <a:t>Externe Kosten sind grundsätzlich förderfähig wenn</a:t>
            </a:r>
            <a:r>
              <a:rPr lang="de-AT" sz="1800" dirty="0" smtClean="0"/>
              <a:t>:</a:t>
            </a:r>
          </a:p>
          <a:p>
            <a:pPr marL="0" indent="0">
              <a:buNone/>
            </a:pPr>
            <a:endParaRPr lang="de-AT" sz="1800" dirty="0"/>
          </a:p>
          <a:p>
            <a:pPr lvl="0"/>
            <a:r>
              <a:rPr lang="de-AT" sz="1800" dirty="0"/>
              <a:t>sie im Projekt genehmigt sind</a:t>
            </a:r>
          </a:p>
          <a:p>
            <a:pPr lvl="0"/>
            <a:r>
              <a:rPr lang="de-AT" sz="1800" dirty="0"/>
              <a:t>sie für die Durchführung der Inhalte des Projekts notwendig sind</a:t>
            </a:r>
          </a:p>
          <a:p>
            <a:pPr lvl="0"/>
            <a:r>
              <a:rPr lang="de-AT" sz="1800" dirty="0"/>
              <a:t>die Angemessenheit des Preises dokumentiert ist </a:t>
            </a:r>
          </a:p>
          <a:p>
            <a:pPr lvl="0"/>
            <a:r>
              <a:rPr lang="de-AT" sz="1800" dirty="0"/>
              <a:t>die Erbringung der Leistung nachvollziehbar dokumentiert ist</a:t>
            </a:r>
          </a:p>
          <a:p>
            <a:pPr lvl="0"/>
            <a:r>
              <a:rPr lang="de-AT" sz="1800" dirty="0"/>
              <a:t>die Kosten vom Projektträger bezahlt wurden </a:t>
            </a:r>
          </a:p>
        </p:txBody>
      </p:sp>
    </p:spTree>
    <p:extLst>
      <p:ext uri="{BB962C8B-B14F-4D97-AF65-F5344CB8AC3E}">
        <p14:creationId xmlns:p14="http://schemas.microsoft.com/office/powerpoint/2010/main" val="4190626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 smtClean="0">
                <a:solidFill>
                  <a:schemeClr val="bg1"/>
                </a:solidFill>
              </a:rPr>
              <a:t>Externe Kosten (3)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sz="1800" dirty="0"/>
              <a:t>Vorlage zu den externen Kosten:</a:t>
            </a:r>
          </a:p>
          <a:p>
            <a:pPr lvl="0"/>
            <a:r>
              <a:rPr lang="de-AT" sz="1800" dirty="0"/>
              <a:t>Rechnungen</a:t>
            </a:r>
          </a:p>
          <a:p>
            <a:pPr lvl="1"/>
            <a:r>
              <a:rPr lang="de-AT" sz="1800" dirty="0" smtClean="0"/>
              <a:t>Projektname </a:t>
            </a:r>
            <a:r>
              <a:rPr lang="de-AT" sz="1800" dirty="0"/>
              <a:t>und Projektnummer bzw. Projektcode bzw. GZ auf Rechnung</a:t>
            </a:r>
          </a:p>
          <a:p>
            <a:pPr lvl="0"/>
            <a:r>
              <a:rPr lang="de-AT" sz="1800" dirty="0"/>
              <a:t>Zahlungsnachweise in Original oder </a:t>
            </a:r>
            <a:r>
              <a:rPr lang="de-AT" sz="1800" dirty="0" smtClean="0"/>
              <a:t>Kopie (Kontoauszug)</a:t>
            </a:r>
            <a:endParaRPr lang="de-AT" sz="1800" dirty="0"/>
          </a:p>
          <a:p>
            <a:pPr lvl="0"/>
            <a:r>
              <a:rPr lang="de-AT" sz="1800" dirty="0" smtClean="0"/>
              <a:t>Beauftragungen/Bestellungen </a:t>
            </a:r>
            <a:endParaRPr lang="de-AT" sz="1800" dirty="0"/>
          </a:p>
          <a:p>
            <a:pPr lvl="1"/>
            <a:r>
              <a:rPr lang="de-AT" sz="1800" dirty="0"/>
              <a:t>mit detaillierter Leistungsdefinition, Leistungszeitraum und Honorar/Preis </a:t>
            </a:r>
          </a:p>
          <a:p>
            <a:pPr lvl="1"/>
            <a:r>
              <a:rPr lang="de-AT" sz="1800" dirty="0"/>
              <a:t>Projektname und Projektnummer bzw. Projektcode bzw. GZ auf Auftrag</a:t>
            </a:r>
          </a:p>
          <a:p>
            <a:pPr lvl="0"/>
            <a:r>
              <a:rPr lang="de-AT" sz="1800" dirty="0"/>
              <a:t>Ergebnisse bzw. Dokumentation der Leistungserbringung und Einhaltung der Publizitätsvorgaben (z.B. </a:t>
            </a:r>
            <a:r>
              <a:rPr lang="de-AT" sz="1800" dirty="0" smtClean="0"/>
              <a:t>Studie, Fotos von Veranstaltung)</a:t>
            </a: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3805816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 smtClean="0">
                <a:solidFill>
                  <a:schemeClr val="bg1"/>
                </a:solidFill>
              </a:rPr>
              <a:t>Externe Kosten (4)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sz="1800" dirty="0"/>
              <a:t>Vorlage zu den externen Kosten:</a:t>
            </a:r>
          </a:p>
          <a:p>
            <a:pPr lvl="0"/>
            <a:r>
              <a:rPr lang="de-AT" sz="1800" dirty="0"/>
              <a:t>Nachweis der Preisangemessenheit</a:t>
            </a:r>
          </a:p>
          <a:p>
            <a:pPr lvl="1"/>
            <a:r>
              <a:rPr lang="de-AT" sz="1800" dirty="0"/>
              <a:t>Unter € 5.000,-- (netto): schriftliche Preisauskünfte und/oder Preisvergleiche von zwei unabhängigen Anbietern</a:t>
            </a:r>
          </a:p>
          <a:p>
            <a:pPr lvl="1"/>
            <a:r>
              <a:rPr lang="de-AT" sz="1800" dirty="0"/>
              <a:t>Über € 5.000,-- (netto): schriftliche Preisauskünfte und/oder </a:t>
            </a:r>
            <a:r>
              <a:rPr lang="de-AT" sz="1800" dirty="0" err="1"/>
              <a:t>Anbote</a:t>
            </a:r>
            <a:r>
              <a:rPr lang="de-AT" sz="1800" dirty="0"/>
              <a:t>  von drei unabhängigen Anbietern und dazu Vergabevermerk</a:t>
            </a:r>
          </a:p>
          <a:p>
            <a:pPr marL="0" indent="0">
              <a:buNone/>
            </a:pPr>
            <a:endParaRPr lang="de-AT" sz="1800" dirty="0" smtClean="0"/>
          </a:p>
          <a:p>
            <a:pPr marL="0" indent="0">
              <a:buNone/>
            </a:pPr>
            <a:r>
              <a:rPr lang="de-AT" sz="1800" dirty="0" smtClean="0"/>
              <a:t>Die </a:t>
            </a:r>
            <a:r>
              <a:rPr lang="de-AT" sz="1800" dirty="0"/>
              <a:t>Unabhängigkeit der Anbietenden wird von FLC überprüft!</a:t>
            </a:r>
          </a:p>
        </p:txBody>
      </p:sp>
    </p:spTree>
    <p:extLst>
      <p:ext uri="{BB962C8B-B14F-4D97-AF65-F5344CB8AC3E}">
        <p14:creationId xmlns:p14="http://schemas.microsoft.com/office/powerpoint/2010/main" val="168169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 smtClean="0">
                <a:solidFill>
                  <a:schemeClr val="bg1"/>
                </a:solidFill>
              </a:rPr>
              <a:t>Externe Kosten (5)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de-AT" sz="1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9622"/>
            <a:ext cx="8286750" cy="2296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9772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AT" dirty="0" smtClean="0"/>
          </a:p>
          <a:p>
            <a:endParaRPr lang="de-AT" dirty="0"/>
          </a:p>
          <a:p>
            <a:endParaRPr lang="de-AT" dirty="0" smtClean="0"/>
          </a:p>
          <a:p>
            <a:pPr marL="0" indent="0" algn="ctr">
              <a:buNone/>
            </a:pPr>
            <a:r>
              <a:rPr lang="de-DE" sz="2800" b="1" dirty="0" smtClean="0"/>
              <a:t>Investitionskosten</a:t>
            </a:r>
            <a:endParaRPr lang="de-DE" sz="2800" b="1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2296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 smtClean="0">
                <a:solidFill>
                  <a:schemeClr val="bg1"/>
                </a:solidFill>
              </a:rPr>
              <a:t>Investitionskosten(1</a:t>
            </a:r>
            <a:r>
              <a:rPr lang="de-AT" altLang="de-DE" sz="3200" dirty="0">
                <a:solidFill>
                  <a:schemeClr val="bg1"/>
                </a:solidFill>
              </a:rPr>
              <a:t>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altLang="de-DE" sz="1800" b="1" dirty="0"/>
              <a:t>Was sind </a:t>
            </a:r>
            <a:r>
              <a:rPr lang="de-DE" altLang="de-DE" sz="1800" b="1" dirty="0" smtClean="0"/>
              <a:t>Investitionskosten (Beispiele)?</a:t>
            </a:r>
          </a:p>
          <a:p>
            <a:pPr marL="0" indent="0">
              <a:buFontTx/>
              <a:buNone/>
            </a:pPr>
            <a:endParaRPr lang="de-DE" altLang="de-DE" sz="1800" b="1" dirty="0" smtClean="0"/>
          </a:p>
          <a:p>
            <a:r>
              <a:rPr lang="de-DE" altLang="de-DE" sz="1800" dirty="0" smtClean="0"/>
              <a:t>Baukosten </a:t>
            </a:r>
          </a:p>
          <a:p>
            <a:r>
              <a:rPr lang="de-DE" altLang="de-DE" sz="1800" dirty="0" smtClean="0"/>
              <a:t>Materialkosten</a:t>
            </a:r>
          </a:p>
          <a:p>
            <a:r>
              <a:rPr lang="de-DE" altLang="de-DE" sz="1800" dirty="0" smtClean="0"/>
              <a:t>Geräte</a:t>
            </a:r>
          </a:p>
          <a:p>
            <a:r>
              <a:rPr lang="de-DE" altLang="de-DE" sz="1800" dirty="0" smtClean="0"/>
              <a:t>….</a:t>
            </a:r>
          </a:p>
          <a:p>
            <a:endParaRPr lang="de-DE" altLang="de-DE" sz="1800" dirty="0"/>
          </a:p>
          <a:p>
            <a:pPr marL="0" indent="0">
              <a:buFontTx/>
              <a:buNone/>
            </a:pPr>
            <a:endParaRPr lang="de-DE" altLang="de-DE" sz="1800" dirty="0"/>
          </a:p>
        </p:txBody>
      </p:sp>
    </p:spTree>
    <p:extLst>
      <p:ext uri="{BB962C8B-B14F-4D97-AF65-F5344CB8AC3E}">
        <p14:creationId xmlns:p14="http://schemas.microsoft.com/office/powerpoint/2010/main" val="180427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 smtClean="0">
                <a:solidFill>
                  <a:schemeClr val="bg1"/>
                </a:solidFill>
              </a:rPr>
              <a:t>Investitionskosten(2)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sz="1800" dirty="0" smtClean="0"/>
              <a:t>Investitionskosten </a:t>
            </a:r>
            <a:r>
              <a:rPr lang="de-AT" sz="1800" dirty="0"/>
              <a:t>sind förderfähig</a:t>
            </a:r>
            <a:r>
              <a:rPr lang="de-AT" sz="1800" dirty="0" smtClean="0"/>
              <a:t>:</a:t>
            </a:r>
          </a:p>
          <a:p>
            <a:pPr marL="0" indent="0">
              <a:buNone/>
            </a:pPr>
            <a:endParaRPr lang="de-AT" sz="1800" dirty="0"/>
          </a:p>
          <a:p>
            <a:r>
              <a:rPr lang="de-AT" sz="1800" dirty="0"/>
              <a:t>wenn sie genehmigt </a:t>
            </a:r>
            <a:r>
              <a:rPr lang="de-AT" sz="1800" dirty="0" smtClean="0"/>
              <a:t>sind</a:t>
            </a:r>
            <a:endParaRPr lang="de-AT" sz="1800" dirty="0"/>
          </a:p>
          <a:p>
            <a:pPr lvl="0"/>
            <a:r>
              <a:rPr lang="de-AT" sz="1800" dirty="0"/>
              <a:t>nur in der genehmigten Höhe</a:t>
            </a:r>
          </a:p>
          <a:p>
            <a:pPr lvl="0"/>
            <a:r>
              <a:rPr lang="de-AT" sz="1800" dirty="0"/>
              <a:t>die Angemessenheit des Preises dokumentiert ist </a:t>
            </a:r>
          </a:p>
          <a:p>
            <a:pPr lvl="0"/>
            <a:r>
              <a:rPr lang="de-AT" sz="1800" dirty="0"/>
              <a:t>die Erbringung der Leistung nachvollziehbar dokumentiert ist</a:t>
            </a:r>
          </a:p>
          <a:p>
            <a:pPr lvl="0"/>
            <a:r>
              <a:rPr lang="de-AT" sz="1800" dirty="0"/>
              <a:t>die Kosten vom Projektträger bezahlt wurden </a:t>
            </a:r>
          </a:p>
          <a:p>
            <a:pPr marL="0" indent="0">
              <a:buNone/>
            </a:pP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3976597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 smtClean="0">
                <a:solidFill>
                  <a:schemeClr val="bg1"/>
                </a:solidFill>
              </a:rPr>
              <a:t>Investitionskosten(3)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sz="1800" dirty="0" smtClean="0"/>
              <a:t>Unterscheidung:</a:t>
            </a:r>
          </a:p>
          <a:p>
            <a:pPr marL="0" indent="0">
              <a:buNone/>
            </a:pPr>
            <a:r>
              <a:rPr lang="de-AT" sz="1800" dirty="0" smtClean="0"/>
              <a:t>Investition </a:t>
            </a:r>
            <a:r>
              <a:rPr lang="de-AT" sz="1800" dirty="0"/>
              <a:t>ist </a:t>
            </a:r>
            <a:r>
              <a:rPr lang="de-AT" sz="1800" dirty="0" smtClean="0"/>
              <a:t>Ziel des Projekts  = Gesamtkosten </a:t>
            </a:r>
            <a:r>
              <a:rPr lang="de-AT" sz="1800" dirty="0"/>
              <a:t>förderfähig</a:t>
            </a:r>
          </a:p>
          <a:p>
            <a:pPr marL="0" indent="0">
              <a:buNone/>
            </a:pPr>
            <a:r>
              <a:rPr lang="de-AT" sz="1800" dirty="0" smtClean="0"/>
              <a:t>Investition wird für Projekt </a:t>
            </a:r>
            <a:r>
              <a:rPr lang="de-AT" sz="1800" dirty="0" smtClean="0"/>
              <a:t>verwendet, ist aber nicht Projektziel </a:t>
            </a:r>
            <a:r>
              <a:rPr lang="de-AT" sz="1800" dirty="0" smtClean="0"/>
              <a:t>=  nur anteilig förderbar, bezogen auf  Projektlaufzeit und Nutzungsgrad im Projekt (anteilige AfA) </a:t>
            </a:r>
            <a:endParaRPr lang="de-AT" sz="1800" dirty="0"/>
          </a:p>
          <a:p>
            <a:pPr marL="0" indent="0">
              <a:buNone/>
            </a:pPr>
            <a:r>
              <a:rPr lang="de-AT" sz="1800" dirty="0" smtClean="0"/>
              <a:t>	</a:t>
            </a:r>
          </a:p>
          <a:p>
            <a:pPr marL="0" indent="0">
              <a:buNone/>
            </a:pPr>
            <a:r>
              <a:rPr lang="de-AT" sz="1800" dirty="0" smtClean="0"/>
              <a:t>Beispiel:</a:t>
            </a:r>
          </a:p>
          <a:p>
            <a:pPr marL="0" indent="0">
              <a:buNone/>
            </a:pPr>
            <a:r>
              <a:rPr lang="de-AT" sz="1800" dirty="0" smtClean="0"/>
              <a:t>Projektinhalt ist Ausstattung Schulungsraum: Laptops zur Gänze förderfähig</a:t>
            </a:r>
          </a:p>
          <a:p>
            <a:pPr marL="0" indent="0">
              <a:buNone/>
            </a:pPr>
            <a:r>
              <a:rPr lang="de-AT" sz="1800" dirty="0" smtClean="0"/>
              <a:t>Projektmanagement eines Netzwerkprojekts: nur AfA für Laptop förderfähig</a:t>
            </a: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1126701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 smtClean="0">
                <a:solidFill>
                  <a:schemeClr val="bg1"/>
                </a:solidFill>
              </a:rPr>
              <a:t>Investitionskosten(4)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sz="1800" dirty="0"/>
              <a:t>Vorlage zu den Investitionskosten:</a:t>
            </a:r>
          </a:p>
          <a:p>
            <a:pPr lvl="0"/>
            <a:r>
              <a:rPr lang="de-AT" sz="1800" dirty="0"/>
              <a:t>Rechnungen</a:t>
            </a:r>
          </a:p>
          <a:p>
            <a:pPr lvl="1"/>
            <a:r>
              <a:rPr lang="de-AT" sz="1800" dirty="0" smtClean="0"/>
              <a:t>Projektname </a:t>
            </a:r>
            <a:r>
              <a:rPr lang="de-AT" sz="1800" dirty="0"/>
              <a:t>und Projektnummer bzw. Projektcode bzw. GZ auf Rechnung</a:t>
            </a:r>
          </a:p>
          <a:p>
            <a:pPr lvl="0"/>
            <a:r>
              <a:rPr lang="de-AT" sz="1800" dirty="0"/>
              <a:t>Zahlungsnachweise in Original oder </a:t>
            </a:r>
            <a:r>
              <a:rPr lang="de-AT" sz="1800" dirty="0" smtClean="0"/>
              <a:t>Kopie (Kontoauszug)</a:t>
            </a:r>
            <a:endParaRPr lang="de-AT" sz="1800" dirty="0"/>
          </a:p>
          <a:p>
            <a:pPr lvl="0"/>
            <a:r>
              <a:rPr lang="de-AT" sz="1800" dirty="0"/>
              <a:t>Beauftragungen </a:t>
            </a:r>
          </a:p>
          <a:p>
            <a:pPr lvl="1"/>
            <a:r>
              <a:rPr lang="de-AT" sz="1800" dirty="0"/>
              <a:t>mit detaillierter Leistungsdefinition, Leistungszeitraum und Preis</a:t>
            </a:r>
          </a:p>
          <a:p>
            <a:pPr lvl="1"/>
            <a:r>
              <a:rPr lang="de-AT" sz="1800" dirty="0"/>
              <a:t>Projektname und Projektnummer bzw. Projektcode bzw. GZ auf Auftrag</a:t>
            </a:r>
          </a:p>
          <a:p>
            <a:pPr lvl="0"/>
            <a:r>
              <a:rPr lang="de-AT" sz="1800" dirty="0"/>
              <a:t>Ergebnisse bzw. Dokumentation der Leistungserbringung  und Publizitätsvorgaben (z.B. Fotos der Anschaffung mit </a:t>
            </a:r>
            <a:r>
              <a:rPr lang="de-AT" sz="1800" dirty="0" smtClean="0"/>
              <a:t>EU-Aufkleber, Bautafeln)</a:t>
            </a:r>
            <a:endParaRPr lang="de-AT" sz="1800" dirty="0"/>
          </a:p>
          <a:p>
            <a:pPr marL="0" indent="0">
              <a:buNone/>
            </a:pP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1978638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 smtClean="0">
                <a:solidFill>
                  <a:schemeClr val="bg1"/>
                </a:solidFill>
              </a:rPr>
              <a:t>Investitionskosten(5)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sz="1800" dirty="0"/>
              <a:t>Vorlage zu den Investitionskosten:</a:t>
            </a:r>
          </a:p>
          <a:p>
            <a:pPr lvl="0"/>
            <a:r>
              <a:rPr lang="de-AT" sz="1800" dirty="0"/>
              <a:t>Nachweis der Preisangemessenheit</a:t>
            </a:r>
          </a:p>
          <a:p>
            <a:pPr lvl="1"/>
            <a:r>
              <a:rPr lang="de-AT" sz="1800" dirty="0"/>
              <a:t>Unter € 5.000,-- (netto): schriftliche Preisauskünfte und/oder Preisvergleiche von zwei unabhängigen Anbietern</a:t>
            </a:r>
          </a:p>
          <a:p>
            <a:pPr lvl="1"/>
            <a:r>
              <a:rPr lang="de-AT" sz="1800" dirty="0"/>
              <a:t>Über € 5.000,-- (netto): schriftliche Preisauskünfte und/oder </a:t>
            </a:r>
            <a:r>
              <a:rPr lang="de-AT" sz="1800" dirty="0" err="1"/>
              <a:t>Anbote</a:t>
            </a:r>
            <a:r>
              <a:rPr lang="de-AT" sz="1800" dirty="0"/>
              <a:t>  von drei unabhängigen Anbietern und dazu Vergabevermerk</a:t>
            </a:r>
          </a:p>
          <a:p>
            <a:pPr lvl="0"/>
            <a:r>
              <a:rPr lang="de-AT" sz="1800" dirty="0"/>
              <a:t>Anlageverzeichnis und Aktivierungsbestätigung für Anlagegüter </a:t>
            </a:r>
          </a:p>
          <a:p>
            <a:pPr lvl="0"/>
            <a:r>
              <a:rPr lang="de-AT" sz="1800" dirty="0"/>
              <a:t>Genehmigungen, Benützungsbewilligungen etc. abhängig von Art der Investition</a:t>
            </a:r>
          </a:p>
          <a:p>
            <a:pPr marL="0" indent="0">
              <a:buNone/>
            </a:pP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2546226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 smtClean="0">
                <a:solidFill>
                  <a:schemeClr val="bg1"/>
                </a:solidFill>
              </a:rPr>
              <a:t>Investitionskosten(6)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AT" sz="1800" dirty="0"/>
              <a:t>Wichtig: Projektabgrenzung in Auftrag und Rechnung, falls nicht gesamte Investition Projektgegenstand ist. </a:t>
            </a:r>
          </a:p>
          <a:p>
            <a:r>
              <a:rPr lang="de-AT" sz="1800" dirty="0"/>
              <a:t>Wunsch: eigene Rechnung für projektrelevante Kosten </a:t>
            </a:r>
          </a:p>
          <a:p>
            <a:r>
              <a:rPr lang="de-AT" sz="1800" dirty="0" smtClean="0"/>
              <a:t>Jedenfalls notwendig: Aufteilung </a:t>
            </a:r>
            <a:r>
              <a:rPr lang="de-AT" sz="1800" dirty="0"/>
              <a:t>in Auftrag und Rechnung nach Einzelpositionen Projekt/außerhalb Projekt</a:t>
            </a:r>
          </a:p>
          <a:p>
            <a:pPr marL="0" indent="0">
              <a:buNone/>
            </a:pP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1523749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 smtClean="0">
                <a:solidFill>
                  <a:schemeClr val="bg1"/>
                </a:solidFill>
              </a:rPr>
              <a:t>Investitionskosten (7)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de-AT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40" y="1405500"/>
            <a:ext cx="8401050" cy="2606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9928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200" dirty="0" smtClean="0">
                <a:solidFill>
                  <a:schemeClr val="bg1"/>
                </a:solidFill>
              </a:rPr>
              <a:t>Externe und Investitionskosten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sz="1800" dirty="0"/>
              <a:t>Nicht förderfähig sind u.a.:</a:t>
            </a:r>
          </a:p>
          <a:p>
            <a:pPr lvl="0"/>
            <a:r>
              <a:rPr lang="de-AT" sz="1800" dirty="0"/>
              <a:t>Rechnungsbelege unter 200 Euro netto (Mindestbeleghöhe)</a:t>
            </a:r>
          </a:p>
          <a:p>
            <a:pPr lvl="0"/>
            <a:r>
              <a:rPr lang="de-AT" sz="1800" dirty="0"/>
              <a:t>Rechnungen über </a:t>
            </a:r>
            <a:r>
              <a:rPr lang="de-AT" sz="1800" dirty="0" smtClean="0"/>
              <a:t>5.000 </a:t>
            </a:r>
            <a:r>
              <a:rPr lang="de-AT" sz="1800" dirty="0"/>
              <a:t>Euro netto, die bar bezahlt wurden</a:t>
            </a:r>
          </a:p>
          <a:p>
            <a:pPr lvl="0"/>
            <a:r>
              <a:rPr lang="de-AT" sz="1800" dirty="0"/>
              <a:t>Angebotener Skonto/Nachlass, egal ob er ausgenutzt wurde oder nicht</a:t>
            </a:r>
          </a:p>
          <a:p>
            <a:pPr lvl="0"/>
            <a:r>
              <a:rPr lang="de-AT" sz="1800" dirty="0"/>
              <a:t>Interne Arbeitsessen sowie Kosten für die Bewirtung Dritter mit Ausnahme für Veranstaltungen, wenn diese </a:t>
            </a:r>
            <a:r>
              <a:rPr lang="de-AT" sz="1800" dirty="0" smtClean="0"/>
              <a:t>in der Förderungsvereinbarung festgelegt </a:t>
            </a:r>
            <a:r>
              <a:rPr lang="de-AT" sz="1800" dirty="0"/>
              <a:t>wurden</a:t>
            </a:r>
          </a:p>
          <a:p>
            <a:pPr lvl="0"/>
            <a:r>
              <a:rPr lang="de-AT" sz="1800" dirty="0"/>
              <a:t>Kosten für Geschenke und </a:t>
            </a:r>
            <a:r>
              <a:rPr lang="de-AT" sz="1800" dirty="0" smtClean="0"/>
              <a:t>Trinkgelder</a:t>
            </a:r>
          </a:p>
          <a:p>
            <a:pPr lvl="0"/>
            <a:r>
              <a:rPr lang="de-AT" sz="1800" dirty="0" err="1" smtClean="0"/>
              <a:t>Haftungsrücklässe</a:t>
            </a:r>
            <a:endParaRPr lang="de-AT" sz="1800" dirty="0"/>
          </a:p>
          <a:p>
            <a:pPr marL="0" indent="0">
              <a:buNone/>
            </a:pP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676719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FontTx/>
              <a:buNone/>
              <a:defRPr/>
            </a:pPr>
            <a:endParaRPr lang="de-AT" altLang="de-DE" b="1" dirty="0"/>
          </a:p>
          <a:p>
            <a:pPr marL="0" indent="0" algn="ctr">
              <a:buFontTx/>
              <a:buNone/>
              <a:defRPr/>
            </a:pPr>
            <a:endParaRPr lang="de-AT" altLang="de-DE" b="1" dirty="0"/>
          </a:p>
          <a:p>
            <a:pPr marL="0" indent="0" algn="ctr">
              <a:buFontTx/>
              <a:buNone/>
              <a:defRPr/>
            </a:pPr>
            <a:r>
              <a:rPr lang="de-AT" altLang="de-DE" sz="2800" b="1" dirty="0"/>
              <a:t>Danke für </a:t>
            </a:r>
            <a:r>
              <a:rPr lang="de-AT" altLang="de-DE" sz="2800" b="1"/>
              <a:t>Ihre </a:t>
            </a:r>
            <a:r>
              <a:rPr lang="de-AT" altLang="de-DE" sz="2800" b="1" smtClean="0"/>
              <a:t> Aufmerksamkeit</a:t>
            </a:r>
            <a:r>
              <a:rPr lang="de-AT" altLang="de-DE" sz="2800" b="1" dirty="0" smtClean="0"/>
              <a:t>!</a:t>
            </a:r>
          </a:p>
          <a:p>
            <a:pPr marL="0" indent="0" algn="ctr">
              <a:buFontTx/>
              <a:buNone/>
              <a:defRPr/>
            </a:pPr>
            <a:r>
              <a:rPr lang="de-AT" altLang="de-DE" sz="2800" b="1" dirty="0" smtClean="0"/>
              <a:t>Fragen?</a:t>
            </a:r>
            <a:endParaRPr lang="de-AT" altLang="de-DE" sz="2800" b="1" dirty="0"/>
          </a:p>
          <a:p>
            <a:pPr marL="0" indent="0">
              <a:buNone/>
              <a:defRPr/>
            </a:pPr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1605736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566</Words>
  <Application>Microsoft Office PowerPoint</Application>
  <PresentationFormat>Bildschirmpräsentation (16:9)</PresentationFormat>
  <Paragraphs>121</Paragraphs>
  <Slides>17</Slides>
  <Notes>15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17</vt:i4>
      </vt:variant>
    </vt:vector>
  </HeadingPairs>
  <TitlesOfParts>
    <vt:vector size="19" baseType="lpstr">
      <vt:lpstr>Larissa-Design</vt:lpstr>
      <vt:lpstr>1_Larissa-Design</vt:lpstr>
      <vt:lpstr>PowerPoint-Präsentation</vt:lpstr>
      <vt:lpstr>PowerPoint-Präsentation</vt:lpstr>
      <vt:lpstr>Externe Kosten (1)</vt:lpstr>
      <vt:lpstr>Externe Kosten (2)</vt:lpstr>
      <vt:lpstr>Externe Kosten (3)</vt:lpstr>
      <vt:lpstr>Externe Kosten (4)</vt:lpstr>
      <vt:lpstr>Externe Kosten (5)</vt:lpstr>
      <vt:lpstr>PowerPoint-Präsentation</vt:lpstr>
      <vt:lpstr>Investitionskosten(1)</vt:lpstr>
      <vt:lpstr>Investitionskosten(2)</vt:lpstr>
      <vt:lpstr>Investitionskosten(3)</vt:lpstr>
      <vt:lpstr>Investitionskosten(4)</vt:lpstr>
      <vt:lpstr>Investitionskosten(5)</vt:lpstr>
      <vt:lpstr>Investitionskosten(6)</vt:lpstr>
      <vt:lpstr>Investitionskosten (7)</vt:lpstr>
      <vt:lpstr>Externe und Investitionskosten</vt:lpstr>
      <vt:lpstr>PowerPoint-Präsentation</vt:lpstr>
    </vt:vector>
  </TitlesOfParts>
  <Company>Land Steiermark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Landesstandard Win7</dc:creator>
  <cp:lastModifiedBy>Bradler Christa</cp:lastModifiedBy>
  <cp:revision>70</cp:revision>
  <cp:lastPrinted>2017-03-28T05:37:19Z</cp:lastPrinted>
  <dcterms:created xsi:type="dcterms:W3CDTF">2013-06-24T08:15:38Z</dcterms:created>
  <dcterms:modified xsi:type="dcterms:W3CDTF">2017-03-28T12:04:25Z</dcterms:modified>
</cp:coreProperties>
</file>